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456" r:id="rId3"/>
    <p:sldId id="323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62" r:id="rId12"/>
    <p:sldId id="433" r:id="rId13"/>
    <p:sldId id="434" r:id="rId14"/>
    <p:sldId id="439" r:id="rId15"/>
    <p:sldId id="435" r:id="rId16"/>
    <p:sldId id="436" r:id="rId17"/>
    <p:sldId id="437" r:id="rId18"/>
    <p:sldId id="438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415" r:id="rId36"/>
    <p:sldId id="416" r:id="rId37"/>
    <p:sldId id="417" r:id="rId38"/>
    <p:sldId id="418" r:id="rId39"/>
    <p:sldId id="420" r:id="rId40"/>
    <p:sldId id="399" r:id="rId41"/>
    <p:sldId id="457" r:id="rId42"/>
    <p:sldId id="458" r:id="rId43"/>
    <p:sldId id="459" r:id="rId44"/>
    <p:sldId id="400" r:id="rId45"/>
    <p:sldId id="401" r:id="rId46"/>
    <p:sldId id="402" r:id="rId47"/>
    <p:sldId id="403" r:id="rId48"/>
    <p:sldId id="460" r:id="rId49"/>
    <p:sldId id="461" r:id="rId50"/>
    <p:sldId id="419" r:id="rId51"/>
    <p:sldId id="404" r:id="rId52"/>
    <p:sldId id="405" r:id="rId53"/>
    <p:sldId id="406" r:id="rId54"/>
    <p:sldId id="407" r:id="rId55"/>
    <p:sldId id="408" r:id="rId56"/>
    <p:sldId id="410" r:id="rId57"/>
    <p:sldId id="411" r:id="rId58"/>
    <p:sldId id="412" r:id="rId59"/>
    <p:sldId id="413" r:id="rId60"/>
    <p:sldId id="414" r:id="rId61"/>
    <p:sldId id="375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>
      <p:cViewPr varScale="1">
        <p:scale>
          <a:sx n="117" d="100"/>
          <a:sy n="117" d="100"/>
        </p:scale>
        <p:origin x="2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AD9CE-886E-4417-92E0-3233080C414F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12C37-1B9E-4FB0-9631-BEF9225F616D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23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87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089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317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99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486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607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98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1005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267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441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76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15/10/23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2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92706-7541-AD6F-799D-C6D43AF79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85" r="10374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Desarrollo y América Latina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s-ES" sz="1700">
                <a:solidFill>
                  <a:schemeClr val="bg1"/>
                </a:solidFill>
              </a:rPr>
              <a:t>Prof. Rodrigo Rodrigues-Silveira</a:t>
            </a:r>
          </a:p>
          <a:p>
            <a:pPr algn="l"/>
            <a:r>
              <a:rPr lang="es-ES" sz="1700">
                <a:solidFill>
                  <a:schemeClr val="bg1"/>
                </a:solidFill>
              </a:rPr>
              <a:t>Universidad de Salamanca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38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57519" y="741391"/>
            <a:ext cx="3266449" cy="1616203"/>
          </a:xfrm>
        </p:spPr>
        <p:txBody>
          <a:bodyPr anchor="b">
            <a:normAutofit/>
          </a:bodyPr>
          <a:lstStyle/>
          <a:p>
            <a:r>
              <a:rPr lang="es-ES" sz="2800"/>
              <a:t>Transición al nuevo modelo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57519" y="2533476"/>
            <a:ext cx="3266448" cy="3447832"/>
          </a:xfrm>
        </p:spPr>
        <p:txBody>
          <a:bodyPr anchor="t">
            <a:normAutofit/>
          </a:bodyPr>
          <a:lstStyle/>
          <a:p>
            <a:r>
              <a:rPr lang="es-ES" sz="1400"/>
              <a:t>Creación de empresas públicas</a:t>
            </a:r>
          </a:p>
          <a:p>
            <a:endParaRPr lang="es-ES" sz="1400"/>
          </a:p>
          <a:p>
            <a:r>
              <a:rPr lang="es-ES" sz="1400"/>
              <a:t>Incorporación de trabajadores a través de esquemas corporativos con beneficios de la seguridad social</a:t>
            </a:r>
          </a:p>
          <a:p>
            <a:endParaRPr lang="es-ES" sz="1400"/>
          </a:p>
          <a:p>
            <a:r>
              <a:rPr lang="es-ES" sz="1400"/>
              <a:t>Inversión en grandes proyectos de infraestructura de energía, transporte y comunicación</a:t>
            </a:r>
          </a:p>
          <a:p>
            <a:endParaRPr lang="es-ES" sz="1400"/>
          </a:p>
          <a:p>
            <a:r>
              <a:rPr lang="es-ES" sz="1400"/>
              <a:t>En algunos países, eso se ha dado a partir de esquemas autoritarios y, en general, de carácter populista</a:t>
            </a:r>
          </a:p>
        </p:txBody>
      </p:sp>
      <p:pic>
        <p:nvPicPr>
          <p:cNvPr id="5" name="Picture 4" descr="Holograma en 3D desde iPad">
            <a:extLst>
              <a:ext uri="{FF2B5EF4-FFF2-40B4-BE49-F238E27FC236}">
                <a16:creationId xmlns:a16="http://schemas.microsoft.com/office/drawing/2014/main" id="{29B410D2-E706-E4DB-0C86-9DE043E04B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7" r="36402" b="-1"/>
          <a:stretch/>
        </p:blipFill>
        <p:spPr>
          <a:xfrm>
            <a:off x="4572000" y="10"/>
            <a:ext cx="457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2135" y="3792161"/>
            <a:ext cx="1559464" cy="4579735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580" y="-3760"/>
            <a:ext cx="1632418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72000" y="5502302"/>
            <a:ext cx="4579735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0169" y="2939627"/>
            <a:ext cx="2372181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9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entral termoeléctrica de gas natural">
            <a:extLst>
              <a:ext uri="{FF2B5EF4-FFF2-40B4-BE49-F238E27FC236}">
                <a16:creationId xmlns:a16="http://schemas.microsoft.com/office/drawing/2014/main" id="{AAA5D7D0-481B-E6EA-2F5F-3AEA4119B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151" b="-1"/>
          <a:stretch/>
        </p:blipFill>
        <p:spPr>
          <a:xfrm>
            <a:off x="20" y="-11728"/>
            <a:ext cx="9143980" cy="68697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27563" y="49183"/>
            <a:ext cx="4488873" cy="914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31F27-6B8C-EE92-2A0F-7923945D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84" y="3603636"/>
            <a:ext cx="4913029" cy="1855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500">
                <a:solidFill>
                  <a:srgbClr val="FFFFFF"/>
                </a:solidFill>
              </a:rPr>
              <a:t>La Industrialización por Sustitución de Importaciones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7A9D39-0AFA-32B6-688E-CD8F1FA6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8661" y="-22480"/>
            <a:ext cx="1627834" cy="2557051"/>
            <a:chOff x="9547551" y="-22480"/>
            <a:chExt cx="2588229" cy="30492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BB2E2F-F378-A1C1-E5D4-B1E0183EB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3423100" flipV="1">
              <a:off x="10961210" y="1361485"/>
              <a:ext cx="1555088" cy="794052"/>
            </a:xfrm>
            <a:custGeom>
              <a:avLst/>
              <a:gdLst>
                <a:gd name="connsiteX0" fmla="*/ 0 w 1555088"/>
                <a:gd name="connsiteY0" fmla="*/ 792656 h 794052"/>
                <a:gd name="connsiteX1" fmla="*/ 360263 w 1555088"/>
                <a:gd name="connsiteY1" fmla="*/ 772355 h 794052"/>
                <a:gd name="connsiteX2" fmla="*/ 424380 w 1555088"/>
                <a:gd name="connsiteY2" fmla="*/ 553254 h 794052"/>
                <a:gd name="connsiteX3" fmla="*/ 640314 w 1555088"/>
                <a:gd name="connsiteY3" fmla="*/ 389706 h 794052"/>
                <a:gd name="connsiteX4" fmla="*/ 897018 w 1555088"/>
                <a:gd name="connsiteY4" fmla="*/ 361433 h 794052"/>
                <a:gd name="connsiteX5" fmla="*/ 1171282 w 1555088"/>
                <a:gd name="connsiteY5" fmla="*/ 531394 h 794052"/>
                <a:gd name="connsiteX6" fmla="*/ 1203881 w 1555088"/>
                <a:gd name="connsiteY6" fmla="*/ 589407 h 794052"/>
                <a:gd name="connsiteX7" fmla="*/ 1220200 w 1555088"/>
                <a:gd name="connsiteY7" fmla="*/ 650247 h 794052"/>
                <a:gd name="connsiteX8" fmla="*/ 1555088 w 1555088"/>
                <a:gd name="connsiteY8" fmla="*/ 433197 h 794052"/>
                <a:gd name="connsiteX9" fmla="*/ 1545852 w 1555088"/>
                <a:gd name="connsiteY9" fmla="*/ 414406 h 794052"/>
                <a:gd name="connsiteX10" fmla="*/ 1296812 w 1555088"/>
                <a:gd name="connsiteY10" fmla="*/ 151663 h 794052"/>
                <a:gd name="connsiteX11" fmla="*/ 948685 w 1555088"/>
                <a:gd name="connsiteY11" fmla="*/ 6956 h 794052"/>
                <a:gd name="connsiteX12" fmla="*/ 296689 w 1555088"/>
                <a:gd name="connsiteY12" fmla="*/ 150277 h 794052"/>
                <a:gd name="connsiteX13" fmla="*/ 23951 w 1555088"/>
                <a:gd name="connsiteY13" fmla="*/ 574644 h 794052"/>
                <a:gd name="connsiteX14" fmla="*/ 0 w 1555088"/>
                <a:gd name="connsiteY14" fmla="*/ 792656 h 79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55088" h="794052">
                  <a:moveTo>
                    <a:pt x="0" y="792656"/>
                  </a:moveTo>
                  <a:cubicBezTo>
                    <a:pt x="34112" y="799329"/>
                    <a:pt x="243308" y="780350"/>
                    <a:pt x="360263" y="772355"/>
                  </a:cubicBezTo>
                  <a:cubicBezTo>
                    <a:pt x="385999" y="655876"/>
                    <a:pt x="377705" y="617030"/>
                    <a:pt x="424380" y="553254"/>
                  </a:cubicBezTo>
                  <a:cubicBezTo>
                    <a:pt x="471055" y="489480"/>
                    <a:pt x="561540" y="421675"/>
                    <a:pt x="640314" y="389706"/>
                  </a:cubicBezTo>
                  <a:cubicBezTo>
                    <a:pt x="719087" y="357735"/>
                    <a:pt x="808524" y="337819"/>
                    <a:pt x="897018" y="361433"/>
                  </a:cubicBezTo>
                  <a:cubicBezTo>
                    <a:pt x="985513" y="385048"/>
                    <a:pt x="1116722" y="467302"/>
                    <a:pt x="1171282" y="531394"/>
                  </a:cubicBezTo>
                  <a:cubicBezTo>
                    <a:pt x="1184921" y="547417"/>
                    <a:pt x="1195632" y="567705"/>
                    <a:pt x="1203881" y="589407"/>
                  </a:cubicBezTo>
                  <a:lnTo>
                    <a:pt x="1220200" y="650247"/>
                  </a:lnTo>
                  <a:lnTo>
                    <a:pt x="1555088" y="433197"/>
                  </a:lnTo>
                  <a:lnTo>
                    <a:pt x="1545852" y="414406"/>
                  </a:lnTo>
                  <a:cubicBezTo>
                    <a:pt x="1492372" y="323555"/>
                    <a:pt x="1396340" y="219571"/>
                    <a:pt x="1296812" y="151663"/>
                  </a:cubicBezTo>
                  <a:cubicBezTo>
                    <a:pt x="1197284" y="83755"/>
                    <a:pt x="1087818" y="9043"/>
                    <a:pt x="948685" y="6956"/>
                  </a:cubicBezTo>
                  <a:cubicBezTo>
                    <a:pt x="689060" y="-21685"/>
                    <a:pt x="481405" y="40459"/>
                    <a:pt x="296689" y="150277"/>
                  </a:cubicBezTo>
                  <a:cubicBezTo>
                    <a:pt x="149862" y="246054"/>
                    <a:pt x="42815" y="487442"/>
                    <a:pt x="23951" y="574644"/>
                  </a:cubicBezTo>
                  <a:cubicBezTo>
                    <a:pt x="4278" y="706729"/>
                    <a:pt x="3603" y="710594"/>
                    <a:pt x="0" y="79265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968223-B72F-92CD-EEBC-BAF04E053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5315536" flipV="1">
              <a:off x="11226903" y="2582485"/>
              <a:ext cx="442769" cy="445803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468508"/>
                <a:gd name="connsiteY0" fmla="*/ 326 h 4964273"/>
                <a:gd name="connsiteX1" fmla="*/ 3964140 w 4468508"/>
                <a:gd name="connsiteY1" fmla="*/ 591130 h 4964273"/>
                <a:gd name="connsiteX2" fmla="*/ 4451030 w 4468508"/>
                <a:gd name="connsiteY2" fmla="*/ 3809413 h 4964273"/>
                <a:gd name="connsiteX3" fmla="*/ 3419865 w 4468508"/>
                <a:gd name="connsiteY3" fmla="*/ 4845181 h 4964273"/>
                <a:gd name="connsiteX4" fmla="*/ 1074535 w 4468508"/>
                <a:gd name="connsiteY4" fmla="*/ 4657562 h 4964273"/>
                <a:gd name="connsiteX5" fmla="*/ 33359 w 4468508"/>
                <a:gd name="connsiteY5" fmla="*/ 2995991 h 4964273"/>
                <a:gd name="connsiteX6" fmla="*/ 592137 w 4468508"/>
                <a:gd name="connsiteY6" fmla="*/ 806182 h 4964273"/>
                <a:gd name="connsiteX7" fmla="*/ 2649000 w 4468508"/>
                <a:gd name="connsiteY7" fmla="*/ 326 h 4964273"/>
                <a:gd name="connsiteX0" fmla="*/ 2788684 w 4608192"/>
                <a:gd name="connsiteY0" fmla="*/ 326 h 4845177"/>
                <a:gd name="connsiteX1" fmla="*/ 4103824 w 4608192"/>
                <a:gd name="connsiteY1" fmla="*/ 591130 h 4845177"/>
                <a:gd name="connsiteX2" fmla="*/ 4590714 w 4608192"/>
                <a:gd name="connsiteY2" fmla="*/ 3809413 h 4845177"/>
                <a:gd name="connsiteX3" fmla="*/ 3559549 w 4608192"/>
                <a:gd name="connsiteY3" fmla="*/ 4845181 h 4845177"/>
                <a:gd name="connsiteX4" fmla="*/ 173043 w 4608192"/>
                <a:gd name="connsiteY4" fmla="*/ 2995991 h 4845177"/>
                <a:gd name="connsiteX5" fmla="*/ 731821 w 4608192"/>
                <a:gd name="connsiteY5" fmla="*/ 806182 h 4845177"/>
                <a:gd name="connsiteX6" fmla="*/ 2788684 w 4608192"/>
                <a:gd name="connsiteY6" fmla="*/ 326 h 4845177"/>
                <a:gd name="connsiteX0" fmla="*/ 2788684 w 4656382"/>
                <a:gd name="connsiteY0" fmla="*/ 326 h 4593408"/>
                <a:gd name="connsiteX1" fmla="*/ 4103824 w 4656382"/>
                <a:gd name="connsiteY1" fmla="*/ 591130 h 4593408"/>
                <a:gd name="connsiteX2" fmla="*/ 4590714 w 4656382"/>
                <a:gd name="connsiteY2" fmla="*/ 3809413 h 4593408"/>
                <a:gd name="connsiteX3" fmla="*/ 2737164 w 4656382"/>
                <a:gd name="connsiteY3" fmla="*/ 4593410 h 4593408"/>
                <a:gd name="connsiteX4" fmla="*/ 173043 w 4656382"/>
                <a:gd name="connsiteY4" fmla="*/ 2995991 h 4593408"/>
                <a:gd name="connsiteX5" fmla="*/ 731821 w 4656382"/>
                <a:gd name="connsiteY5" fmla="*/ 806182 h 4593408"/>
                <a:gd name="connsiteX6" fmla="*/ 2788684 w 4656382"/>
                <a:gd name="connsiteY6" fmla="*/ 326 h 4593408"/>
                <a:gd name="connsiteX0" fmla="*/ 2788684 w 4720632"/>
                <a:gd name="connsiteY0" fmla="*/ 326 h 4593408"/>
                <a:gd name="connsiteX1" fmla="*/ 4103824 w 4720632"/>
                <a:gd name="connsiteY1" fmla="*/ 591130 h 4593408"/>
                <a:gd name="connsiteX2" fmla="*/ 4661706 w 4720632"/>
                <a:gd name="connsiteY2" fmla="*/ 3597011 h 4593408"/>
                <a:gd name="connsiteX3" fmla="*/ 2737164 w 4720632"/>
                <a:gd name="connsiteY3" fmla="*/ 4593410 h 4593408"/>
                <a:gd name="connsiteX4" fmla="*/ 173043 w 4720632"/>
                <a:gd name="connsiteY4" fmla="*/ 2995991 h 4593408"/>
                <a:gd name="connsiteX5" fmla="*/ 731821 w 4720632"/>
                <a:gd name="connsiteY5" fmla="*/ 806182 h 4593408"/>
                <a:gd name="connsiteX6" fmla="*/ 2788684 w 4720632"/>
                <a:gd name="connsiteY6" fmla="*/ 326 h 4593408"/>
                <a:gd name="connsiteX0" fmla="*/ 2615637 w 4547585"/>
                <a:gd name="connsiteY0" fmla="*/ 326 h 4593408"/>
                <a:gd name="connsiteX1" fmla="*/ 3930777 w 4547585"/>
                <a:gd name="connsiteY1" fmla="*/ 591130 h 4593408"/>
                <a:gd name="connsiteX2" fmla="*/ 4488659 w 4547585"/>
                <a:gd name="connsiteY2" fmla="*/ 3597011 h 4593408"/>
                <a:gd name="connsiteX3" fmla="*/ 2564117 w 4547585"/>
                <a:gd name="connsiteY3" fmla="*/ 4593410 h 4593408"/>
                <a:gd name="connsiteX4" fmla="*/ -4 w 4547585"/>
                <a:gd name="connsiteY4" fmla="*/ 2995991 h 4593408"/>
                <a:gd name="connsiteX5" fmla="*/ 2615637 w 4547585"/>
                <a:gd name="connsiteY5" fmla="*/ 326 h 4593408"/>
                <a:gd name="connsiteX0" fmla="*/ 1599114 w 4547585"/>
                <a:gd name="connsiteY0" fmla="*/ 673 h 4392722"/>
                <a:gd name="connsiteX1" fmla="*/ 3930777 w 4547585"/>
                <a:gd name="connsiteY1" fmla="*/ 390444 h 4392722"/>
                <a:gd name="connsiteX2" fmla="*/ 4488659 w 4547585"/>
                <a:gd name="connsiteY2" fmla="*/ 3396325 h 4392722"/>
                <a:gd name="connsiteX3" fmla="*/ 2564117 w 4547585"/>
                <a:gd name="connsiteY3" fmla="*/ 4392724 h 4392722"/>
                <a:gd name="connsiteX4" fmla="*/ -4 w 4547585"/>
                <a:gd name="connsiteY4" fmla="*/ 2795305 h 4392722"/>
                <a:gd name="connsiteX5" fmla="*/ 1599114 w 4547585"/>
                <a:gd name="connsiteY5" fmla="*/ 673 h 4392722"/>
                <a:gd name="connsiteX0" fmla="*/ 1599114 w 4556102"/>
                <a:gd name="connsiteY0" fmla="*/ 673 h 4345138"/>
                <a:gd name="connsiteX1" fmla="*/ 3930777 w 4556102"/>
                <a:gd name="connsiteY1" fmla="*/ 390444 h 4345138"/>
                <a:gd name="connsiteX2" fmla="*/ 4488659 w 4556102"/>
                <a:gd name="connsiteY2" fmla="*/ 3396325 h 4345138"/>
                <a:gd name="connsiteX3" fmla="*/ 2425030 w 4556102"/>
                <a:gd name="connsiteY3" fmla="*/ 4345136 h 4345138"/>
                <a:gd name="connsiteX4" fmla="*/ -4 w 4556102"/>
                <a:gd name="connsiteY4" fmla="*/ 2795305 h 4345138"/>
                <a:gd name="connsiteX5" fmla="*/ 1599114 w 4556102"/>
                <a:gd name="connsiteY5" fmla="*/ 673 h 4345138"/>
                <a:gd name="connsiteX0" fmla="*/ 1308676 w 4265664"/>
                <a:gd name="connsiteY0" fmla="*/ 673 h 4345138"/>
                <a:gd name="connsiteX1" fmla="*/ 3640339 w 4265664"/>
                <a:gd name="connsiteY1" fmla="*/ 390444 h 4345138"/>
                <a:gd name="connsiteX2" fmla="*/ 4198221 w 4265664"/>
                <a:gd name="connsiteY2" fmla="*/ 3396325 h 4345138"/>
                <a:gd name="connsiteX3" fmla="*/ 2134592 w 4265664"/>
                <a:gd name="connsiteY3" fmla="*/ 4345136 h 4345138"/>
                <a:gd name="connsiteX4" fmla="*/ 2 w 4265664"/>
                <a:gd name="connsiteY4" fmla="*/ 2737868 h 4345138"/>
                <a:gd name="connsiteX5" fmla="*/ 1308676 w 4265664"/>
                <a:gd name="connsiteY5" fmla="*/ 673 h 434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5664" h="4345138">
                  <a:moveTo>
                    <a:pt x="1308676" y="673"/>
                  </a:moveTo>
                  <a:cubicBezTo>
                    <a:pt x="1850442" y="-12337"/>
                    <a:pt x="3307336" y="165670"/>
                    <a:pt x="3640339" y="390444"/>
                  </a:cubicBezTo>
                  <a:cubicBezTo>
                    <a:pt x="3940677" y="1025292"/>
                    <a:pt x="4449179" y="2737210"/>
                    <a:pt x="4198221" y="3396325"/>
                  </a:cubicBezTo>
                  <a:cubicBezTo>
                    <a:pt x="3947263" y="4055440"/>
                    <a:pt x="2447418" y="4230167"/>
                    <a:pt x="2134592" y="4345136"/>
                  </a:cubicBezTo>
                  <a:cubicBezTo>
                    <a:pt x="1398314" y="4209566"/>
                    <a:pt x="471290" y="3411035"/>
                    <a:pt x="2" y="2737868"/>
                  </a:cubicBezTo>
                  <a:cubicBezTo>
                    <a:pt x="8589" y="1972354"/>
                    <a:pt x="653546" y="401483"/>
                    <a:pt x="1308676" y="67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D3A327-F6AC-503E-D21F-D4B3FE3C1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683933">
              <a:off x="9928975" y="-403904"/>
              <a:ext cx="1174562" cy="1937410"/>
            </a:xfrm>
            <a:custGeom>
              <a:avLst/>
              <a:gdLst>
                <a:gd name="connsiteX0" fmla="*/ 1174562 w 1174562"/>
                <a:gd name="connsiteY0" fmla="*/ 1160117 h 1937410"/>
                <a:gd name="connsiteX1" fmla="*/ 953368 w 1174562"/>
                <a:gd name="connsiteY1" fmla="*/ 1406344 h 1937410"/>
                <a:gd name="connsiteX2" fmla="*/ 894128 w 1174562"/>
                <a:gd name="connsiteY2" fmla="*/ 1419701 h 1937410"/>
                <a:gd name="connsiteX3" fmla="*/ 830886 w 1174562"/>
                <a:gd name="connsiteY3" fmla="*/ 1430049 h 1937410"/>
                <a:gd name="connsiteX4" fmla="*/ 625381 w 1174562"/>
                <a:gd name="connsiteY4" fmla="*/ 1421724 h 1937410"/>
                <a:gd name="connsiteX5" fmla="*/ 394115 w 1174562"/>
                <a:gd name="connsiteY5" fmla="*/ 1353019 h 1937410"/>
                <a:gd name="connsiteX6" fmla="*/ 227806 w 1174562"/>
                <a:gd name="connsiteY6" fmla="*/ 1262594 h 1937410"/>
                <a:gd name="connsiteX7" fmla="*/ 222077 w 1174562"/>
                <a:gd name="connsiteY7" fmla="*/ 1293937 h 1937410"/>
                <a:gd name="connsiteX8" fmla="*/ 257021 w 1174562"/>
                <a:gd name="connsiteY8" fmla="*/ 1521425 h 1937410"/>
                <a:gd name="connsiteX9" fmla="*/ 329717 w 1174562"/>
                <a:gd name="connsiteY9" fmla="*/ 1788933 h 1937410"/>
                <a:gd name="connsiteX10" fmla="*/ 358171 w 1174562"/>
                <a:gd name="connsiteY10" fmla="*/ 1866809 h 1937410"/>
                <a:gd name="connsiteX11" fmla="*/ 162274 w 1174562"/>
                <a:gd name="connsiteY11" fmla="*/ 1937410 h 1937410"/>
                <a:gd name="connsiteX12" fmla="*/ 40999 w 1174562"/>
                <a:gd name="connsiteY12" fmla="*/ 1530780 h 1937410"/>
                <a:gd name="connsiteX13" fmla="*/ 130 w 1174562"/>
                <a:gd name="connsiteY13" fmla="*/ 1094880 h 1937410"/>
                <a:gd name="connsiteX14" fmla="*/ 77747 w 1174562"/>
                <a:gd name="connsiteY14" fmla="*/ 588060 h 1937410"/>
                <a:gd name="connsiteX15" fmla="*/ 199588 w 1174562"/>
                <a:gd name="connsiteY15" fmla="*/ 280523 h 1937410"/>
                <a:gd name="connsiteX16" fmla="*/ 306776 w 1174562"/>
                <a:gd name="connsiteY16" fmla="*/ 111727 h 1937410"/>
                <a:gd name="connsiteX17" fmla="*/ 416130 w 1174562"/>
                <a:gd name="connsiteY17" fmla="*/ 0 h 1937410"/>
                <a:gd name="connsiteX18" fmla="*/ 493343 w 1174562"/>
                <a:gd name="connsiteY18" fmla="*/ 215052 h 1937410"/>
                <a:gd name="connsiteX19" fmla="*/ 488735 w 1174562"/>
                <a:gd name="connsiteY19" fmla="*/ 439153 h 1937410"/>
                <a:gd name="connsiteX20" fmla="*/ 374038 w 1174562"/>
                <a:gd name="connsiteY20" fmla="*/ 651386 h 1937410"/>
                <a:gd name="connsiteX21" fmla="*/ 375640 w 1174562"/>
                <a:gd name="connsiteY21" fmla="*/ 679924 h 1937410"/>
                <a:gd name="connsiteX22" fmla="*/ 646830 w 1174562"/>
                <a:gd name="connsiteY22" fmla="*/ 526785 h 1937410"/>
                <a:gd name="connsiteX23" fmla="*/ 965722 w 1174562"/>
                <a:gd name="connsiteY23" fmla="*/ 454195 h 1937410"/>
                <a:gd name="connsiteX24" fmla="*/ 973884 w 1174562"/>
                <a:gd name="connsiteY24" fmla="*/ 458787 h 1937410"/>
                <a:gd name="connsiteX25" fmla="*/ 933346 w 1174562"/>
                <a:gd name="connsiteY25" fmla="*/ 595705 h 1937410"/>
                <a:gd name="connsiteX26" fmla="*/ 790087 w 1174562"/>
                <a:gd name="connsiteY26" fmla="*/ 785667 h 1937410"/>
                <a:gd name="connsiteX27" fmla="*/ 608178 w 1174562"/>
                <a:gd name="connsiteY27" fmla="*/ 939447 h 1937410"/>
                <a:gd name="connsiteX28" fmla="*/ 386518 w 1174562"/>
                <a:gd name="connsiteY28" fmla="*/ 1057102 h 1937410"/>
                <a:gd name="connsiteX29" fmla="*/ 496842 w 1174562"/>
                <a:gd name="connsiteY29" fmla="*/ 1070816 h 1937410"/>
                <a:gd name="connsiteX30" fmla="*/ 845020 w 1174562"/>
                <a:gd name="connsiteY30" fmla="*/ 1072001 h 1937410"/>
                <a:gd name="connsiteX31" fmla="*/ 1104134 w 1174562"/>
                <a:gd name="connsiteY31" fmla="*/ 1133246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74562" h="1937410">
                  <a:moveTo>
                    <a:pt x="1174562" y="1160117"/>
                  </a:moveTo>
                  <a:lnTo>
                    <a:pt x="953368" y="1406344"/>
                  </a:lnTo>
                  <a:lnTo>
                    <a:pt x="894128" y="1419701"/>
                  </a:lnTo>
                  <a:cubicBezTo>
                    <a:pt x="871713" y="1424108"/>
                    <a:pt x="850245" y="1427648"/>
                    <a:pt x="830886" y="1430049"/>
                  </a:cubicBezTo>
                  <a:cubicBezTo>
                    <a:pt x="753449" y="1439654"/>
                    <a:pt x="698175" y="1434563"/>
                    <a:pt x="625381" y="1421724"/>
                  </a:cubicBezTo>
                  <a:cubicBezTo>
                    <a:pt x="552586" y="1408886"/>
                    <a:pt x="460377" y="1379541"/>
                    <a:pt x="394115" y="1353019"/>
                  </a:cubicBezTo>
                  <a:cubicBezTo>
                    <a:pt x="327853" y="1326498"/>
                    <a:pt x="238957" y="1270351"/>
                    <a:pt x="227806" y="1262594"/>
                  </a:cubicBezTo>
                  <a:cubicBezTo>
                    <a:pt x="216655" y="1254838"/>
                    <a:pt x="217208" y="1250798"/>
                    <a:pt x="222077" y="1293937"/>
                  </a:cubicBezTo>
                  <a:cubicBezTo>
                    <a:pt x="226946" y="1337075"/>
                    <a:pt x="239080" y="1438926"/>
                    <a:pt x="257021" y="1521425"/>
                  </a:cubicBezTo>
                  <a:cubicBezTo>
                    <a:pt x="274961" y="1603923"/>
                    <a:pt x="302922" y="1709751"/>
                    <a:pt x="329717" y="1788933"/>
                  </a:cubicBezTo>
                  <a:lnTo>
                    <a:pt x="358171" y="1866809"/>
                  </a:lnTo>
                  <a:cubicBezTo>
                    <a:pt x="306835" y="1903849"/>
                    <a:pt x="211686" y="1922195"/>
                    <a:pt x="162274" y="1937410"/>
                  </a:cubicBezTo>
                  <a:cubicBezTo>
                    <a:pt x="110713" y="1802684"/>
                    <a:pt x="68023" y="1671202"/>
                    <a:pt x="40999" y="1530780"/>
                  </a:cubicBezTo>
                  <a:cubicBezTo>
                    <a:pt x="13975" y="1390358"/>
                    <a:pt x="-1594" y="1249609"/>
                    <a:pt x="130" y="1094880"/>
                  </a:cubicBezTo>
                  <a:cubicBezTo>
                    <a:pt x="1851" y="940151"/>
                    <a:pt x="44504" y="723787"/>
                    <a:pt x="77747" y="588060"/>
                  </a:cubicBezTo>
                  <a:cubicBezTo>
                    <a:pt x="110990" y="452334"/>
                    <a:pt x="161416" y="359911"/>
                    <a:pt x="199588" y="280523"/>
                  </a:cubicBezTo>
                  <a:cubicBezTo>
                    <a:pt x="237760" y="201134"/>
                    <a:pt x="268654" y="158776"/>
                    <a:pt x="306776" y="111727"/>
                  </a:cubicBezTo>
                  <a:cubicBezTo>
                    <a:pt x="340134" y="70559"/>
                    <a:pt x="385416" y="11405"/>
                    <a:pt x="416130" y="0"/>
                  </a:cubicBezTo>
                  <a:cubicBezTo>
                    <a:pt x="459534" y="74706"/>
                    <a:pt x="477949" y="136046"/>
                    <a:pt x="493343" y="215052"/>
                  </a:cubicBezTo>
                  <a:cubicBezTo>
                    <a:pt x="505786" y="309500"/>
                    <a:pt x="505982" y="354742"/>
                    <a:pt x="488735" y="439153"/>
                  </a:cubicBezTo>
                  <a:cubicBezTo>
                    <a:pt x="471153" y="525202"/>
                    <a:pt x="392887" y="611256"/>
                    <a:pt x="374038" y="651386"/>
                  </a:cubicBezTo>
                  <a:cubicBezTo>
                    <a:pt x="355189" y="691513"/>
                    <a:pt x="330176" y="700690"/>
                    <a:pt x="375640" y="679924"/>
                  </a:cubicBezTo>
                  <a:cubicBezTo>
                    <a:pt x="421106" y="659157"/>
                    <a:pt x="548482" y="564409"/>
                    <a:pt x="646830" y="526785"/>
                  </a:cubicBezTo>
                  <a:cubicBezTo>
                    <a:pt x="745176" y="489165"/>
                    <a:pt x="936630" y="451490"/>
                    <a:pt x="965722" y="454195"/>
                  </a:cubicBezTo>
                  <a:cubicBezTo>
                    <a:pt x="969359" y="454533"/>
                    <a:pt x="972038" y="456135"/>
                    <a:pt x="973884" y="458787"/>
                  </a:cubicBezTo>
                  <a:cubicBezTo>
                    <a:pt x="986811" y="477348"/>
                    <a:pt x="958959" y="547365"/>
                    <a:pt x="933346" y="595705"/>
                  </a:cubicBezTo>
                  <a:cubicBezTo>
                    <a:pt x="904074" y="650950"/>
                    <a:pt x="844282" y="728377"/>
                    <a:pt x="790087" y="785667"/>
                  </a:cubicBezTo>
                  <a:cubicBezTo>
                    <a:pt x="735893" y="842958"/>
                    <a:pt x="675440" y="894207"/>
                    <a:pt x="608178" y="939447"/>
                  </a:cubicBezTo>
                  <a:cubicBezTo>
                    <a:pt x="540917" y="984686"/>
                    <a:pt x="392691" y="1049620"/>
                    <a:pt x="386518" y="1057102"/>
                  </a:cubicBezTo>
                  <a:cubicBezTo>
                    <a:pt x="380344" y="1064584"/>
                    <a:pt x="420424" y="1068333"/>
                    <a:pt x="496842" y="1070816"/>
                  </a:cubicBezTo>
                  <a:cubicBezTo>
                    <a:pt x="573258" y="1073300"/>
                    <a:pt x="743804" y="1061596"/>
                    <a:pt x="845020" y="1072001"/>
                  </a:cubicBezTo>
                  <a:cubicBezTo>
                    <a:pt x="946235" y="1082406"/>
                    <a:pt x="1033176" y="1110476"/>
                    <a:pt x="1104134" y="1133246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81906DB-D3BD-9D2A-0467-35F796D7C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683933">
              <a:off x="9928975" y="-403904"/>
              <a:ext cx="1174562" cy="1937410"/>
            </a:xfrm>
            <a:custGeom>
              <a:avLst/>
              <a:gdLst>
                <a:gd name="connsiteX0" fmla="*/ 1174562 w 1174562"/>
                <a:gd name="connsiteY0" fmla="*/ 1160117 h 1937410"/>
                <a:gd name="connsiteX1" fmla="*/ 953369 w 1174562"/>
                <a:gd name="connsiteY1" fmla="*/ 1406343 h 1937410"/>
                <a:gd name="connsiteX2" fmla="*/ 894128 w 1174562"/>
                <a:gd name="connsiteY2" fmla="*/ 1419701 h 1937410"/>
                <a:gd name="connsiteX3" fmla="*/ 830886 w 1174562"/>
                <a:gd name="connsiteY3" fmla="*/ 1430049 h 1937410"/>
                <a:gd name="connsiteX4" fmla="*/ 625381 w 1174562"/>
                <a:gd name="connsiteY4" fmla="*/ 1421724 h 1937410"/>
                <a:gd name="connsiteX5" fmla="*/ 394115 w 1174562"/>
                <a:gd name="connsiteY5" fmla="*/ 1353019 h 1937410"/>
                <a:gd name="connsiteX6" fmla="*/ 227806 w 1174562"/>
                <a:gd name="connsiteY6" fmla="*/ 1262594 h 1937410"/>
                <a:gd name="connsiteX7" fmla="*/ 222077 w 1174562"/>
                <a:gd name="connsiteY7" fmla="*/ 1293937 h 1937410"/>
                <a:gd name="connsiteX8" fmla="*/ 257021 w 1174562"/>
                <a:gd name="connsiteY8" fmla="*/ 1521425 h 1937410"/>
                <a:gd name="connsiteX9" fmla="*/ 329717 w 1174562"/>
                <a:gd name="connsiteY9" fmla="*/ 1788933 h 1937410"/>
                <a:gd name="connsiteX10" fmla="*/ 358171 w 1174562"/>
                <a:gd name="connsiteY10" fmla="*/ 1866809 h 1937410"/>
                <a:gd name="connsiteX11" fmla="*/ 162274 w 1174562"/>
                <a:gd name="connsiteY11" fmla="*/ 1937410 h 1937410"/>
                <a:gd name="connsiteX12" fmla="*/ 40999 w 1174562"/>
                <a:gd name="connsiteY12" fmla="*/ 1530780 h 1937410"/>
                <a:gd name="connsiteX13" fmla="*/ 130 w 1174562"/>
                <a:gd name="connsiteY13" fmla="*/ 1094880 h 1937410"/>
                <a:gd name="connsiteX14" fmla="*/ 77747 w 1174562"/>
                <a:gd name="connsiteY14" fmla="*/ 588060 h 1937410"/>
                <a:gd name="connsiteX15" fmla="*/ 199588 w 1174562"/>
                <a:gd name="connsiteY15" fmla="*/ 280523 h 1937410"/>
                <a:gd name="connsiteX16" fmla="*/ 306776 w 1174562"/>
                <a:gd name="connsiteY16" fmla="*/ 111727 h 1937410"/>
                <a:gd name="connsiteX17" fmla="*/ 416130 w 1174562"/>
                <a:gd name="connsiteY17" fmla="*/ 0 h 1937410"/>
                <a:gd name="connsiteX18" fmla="*/ 493343 w 1174562"/>
                <a:gd name="connsiteY18" fmla="*/ 215052 h 1937410"/>
                <a:gd name="connsiteX19" fmla="*/ 488735 w 1174562"/>
                <a:gd name="connsiteY19" fmla="*/ 439153 h 1937410"/>
                <a:gd name="connsiteX20" fmla="*/ 374038 w 1174562"/>
                <a:gd name="connsiteY20" fmla="*/ 651385 h 1937410"/>
                <a:gd name="connsiteX21" fmla="*/ 375640 w 1174562"/>
                <a:gd name="connsiteY21" fmla="*/ 679924 h 1937410"/>
                <a:gd name="connsiteX22" fmla="*/ 646830 w 1174562"/>
                <a:gd name="connsiteY22" fmla="*/ 526785 h 1937410"/>
                <a:gd name="connsiteX23" fmla="*/ 965722 w 1174562"/>
                <a:gd name="connsiteY23" fmla="*/ 454195 h 1937410"/>
                <a:gd name="connsiteX24" fmla="*/ 973884 w 1174562"/>
                <a:gd name="connsiteY24" fmla="*/ 458787 h 1937410"/>
                <a:gd name="connsiteX25" fmla="*/ 933346 w 1174562"/>
                <a:gd name="connsiteY25" fmla="*/ 595705 h 1937410"/>
                <a:gd name="connsiteX26" fmla="*/ 790087 w 1174562"/>
                <a:gd name="connsiteY26" fmla="*/ 785667 h 1937410"/>
                <a:gd name="connsiteX27" fmla="*/ 608178 w 1174562"/>
                <a:gd name="connsiteY27" fmla="*/ 939447 h 1937410"/>
                <a:gd name="connsiteX28" fmla="*/ 386518 w 1174562"/>
                <a:gd name="connsiteY28" fmla="*/ 1057102 h 1937410"/>
                <a:gd name="connsiteX29" fmla="*/ 496842 w 1174562"/>
                <a:gd name="connsiteY29" fmla="*/ 1070816 h 1937410"/>
                <a:gd name="connsiteX30" fmla="*/ 845020 w 1174562"/>
                <a:gd name="connsiteY30" fmla="*/ 1072001 h 1937410"/>
                <a:gd name="connsiteX31" fmla="*/ 1104133 w 1174562"/>
                <a:gd name="connsiteY31" fmla="*/ 1133245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74562" h="1937410">
                  <a:moveTo>
                    <a:pt x="1174562" y="1160117"/>
                  </a:moveTo>
                  <a:lnTo>
                    <a:pt x="953369" y="1406343"/>
                  </a:lnTo>
                  <a:lnTo>
                    <a:pt x="894128" y="1419701"/>
                  </a:lnTo>
                  <a:cubicBezTo>
                    <a:pt x="871713" y="1424107"/>
                    <a:pt x="850245" y="1427648"/>
                    <a:pt x="830886" y="1430049"/>
                  </a:cubicBezTo>
                  <a:cubicBezTo>
                    <a:pt x="753449" y="1439654"/>
                    <a:pt x="698175" y="1434563"/>
                    <a:pt x="625381" y="1421724"/>
                  </a:cubicBezTo>
                  <a:cubicBezTo>
                    <a:pt x="552586" y="1408886"/>
                    <a:pt x="460377" y="1379541"/>
                    <a:pt x="394115" y="1353019"/>
                  </a:cubicBezTo>
                  <a:cubicBezTo>
                    <a:pt x="327853" y="1326498"/>
                    <a:pt x="238957" y="1270351"/>
                    <a:pt x="227806" y="1262594"/>
                  </a:cubicBezTo>
                  <a:cubicBezTo>
                    <a:pt x="216655" y="1254838"/>
                    <a:pt x="217208" y="1250798"/>
                    <a:pt x="222077" y="1293937"/>
                  </a:cubicBezTo>
                  <a:cubicBezTo>
                    <a:pt x="226946" y="1337075"/>
                    <a:pt x="239080" y="1438926"/>
                    <a:pt x="257021" y="1521425"/>
                  </a:cubicBezTo>
                  <a:cubicBezTo>
                    <a:pt x="274961" y="1603923"/>
                    <a:pt x="302922" y="1709751"/>
                    <a:pt x="329717" y="1788933"/>
                  </a:cubicBezTo>
                  <a:lnTo>
                    <a:pt x="358171" y="1866809"/>
                  </a:lnTo>
                  <a:cubicBezTo>
                    <a:pt x="306835" y="1903849"/>
                    <a:pt x="211686" y="1922195"/>
                    <a:pt x="162274" y="1937410"/>
                  </a:cubicBezTo>
                  <a:cubicBezTo>
                    <a:pt x="110713" y="1802684"/>
                    <a:pt x="68023" y="1671202"/>
                    <a:pt x="40999" y="1530780"/>
                  </a:cubicBezTo>
                  <a:cubicBezTo>
                    <a:pt x="13975" y="1390358"/>
                    <a:pt x="-1594" y="1249609"/>
                    <a:pt x="130" y="1094880"/>
                  </a:cubicBezTo>
                  <a:cubicBezTo>
                    <a:pt x="1851" y="940151"/>
                    <a:pt x="44503" y="723787"/>
                    <a:pt x="77747" y="588060"/>
                  </a:cubicBezTo>
                  <a:cubicBezTo>
                    <a:pt x="110990" y="452334"/>
                    <a:pt x="161416" y="359911"/>
                    <a:pt x="199588" y="280523"/>
                  </a:cubicBezTo>
                  <a:cubicBezTo>
                    <a:pt x="237760" y="201134"/>
                    <a:pt x="268654" y="158776"/>
                    <a:pt x="306776" y="111727"/>
                  </a:cubicBezTo>
                  <a:cubicBezTo>
                    <a:pt x="340134" y="70559"/>
                    <a:pt x="385416" y="11405"/>
                    <a:pt x="416130" y="0"/>
                  </a:cubicBezTo>
                  <a:cubicBezTo>
                    <a:pt x="459534" y="74706"/>
                    <a:pt x="477949" y="136046"/>
                    <a:pt x="493343" y="215052"/>
                  </a:cubicBezTo>
                  <a:cubicBezTo>
                    <a:pt x="505786" y="309500"/>
                    <a:pt x="505982" y="354742"/>
                    <a:pt x="488735" y="439153"/>
                  </a:cubicBezTo>
                  <a:cubicBezTo>
                    <a:pt x="471153" y="525202"/>
                    <a:pt x="392887" y="611256"/>
                    <a:pt x="374038" y="651385"/>
                  </a:cubicBezTo>
                  <a:cubicBezTo>
                    <a:pt x="355188" y="691513"/>
                    <a:pt x="330176" y="700690"/>
                    <a:pt x="375640" y="679924"/>
                  </a:cubicBezTo>
                  <a:cubicBezTo>
                    <a:pt x="421106" y="659157"/>
                    <a:pt x="548482" y="564408"/>
                    <a:pt x="646830" y="526785"/>
                  </a:cubicBezTo>
                  <a:cubicBezTo>
                    <a:pt x="745176" y="489165"/>
                    <a:pt x="936630" y="451490"/>
                    <a:pt x="965722" y="454195"/>
                  </a:cubicBezTo>
                  <a:cubicBezTo>
                    <a:pt x="969359" y="454533"/>
                    <a:pt x="972038" y="456135"/>
                    <a:pt x="973884" y="458787"/>
                  </a:cubicBezTo>
                  <a:cubicBezTo>
                    <a:pt x="986811" y="477347"/>
                    <a:pt x="958959" y="547365"/>
                    <a:pt x="933346" y="595705"/>
                  </a:cubicBezTo>
                  <a:cubicBezTo>
                    <a:pt x="904074" y="650950"/>
                    <a:pt x="844282" y="728377"/>
                    <a:pt x="790087" y="785667"/>
                  </a:cubicBezTo>
                  <a:cubicBezTo>
                    <a:pt x="735893" y="842958"/>
                    <a:pt x="675440" y="894207"/>
                    <a:pt x="608178" y="939447"/>
                  </a:cubicBezTo>
                  <a:cubicBezTo>
                    <a:pt x="540917" y="984685"/>
                    <a:pt x="392691" y="1049620"/>
                    <a:pt x="386518" y="1057102"/>
                  </a:cubicBezTo>
                  <a:cubicBezTo>
                    <a:pt x="380344" y="1064584"/>
                    <a:pt x="420424" y="1068333"/>
                    <a:pt x="496842" y="1070816"/>
                  </a:cubicBezTo>
                  <a:cubicBezTo>
                    <a:pt x="573258" y="1073300"/>
                    <a:pt x="743804" y="1061596"/>
                    <a:pt x="845020" y="1072001"/>
                  </a:cubicBezTo>
                  <a:cubicBezTo>
                    <a:pt x="946235" y="1082405"/>
                    <a:pt x="1033176" y="1110476"/>
                    <a:pt x="1104133" y="1133245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7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La ISI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300" b="1"/>
              <a:t>¿Qué es la ISI?</a:t>
            </a:r>
          </a:p>
          <a:p>
            <a:endParaRPr lang="es-ES" sz="1300"/>
          </a:p>
          <a:p>
            <a:r>
              <a:rPr lang="es-ES" sz="1300"/>
              <a:t>Capitalismo de estado </a:t>
            </a:r>
          </a:p>
          <a:p>
            <a:endParaRPr lang="es-ES" sz="1300"/>
          </a:p>
          <a:p>
            <a:r>
              <a:rPr lang="es-ES" sz="1300"/>
              <a:t>Encadenamientos productivos controlados por el estado</a:t>
            </a:r>
          </a:p>
          <a:p>
            <a:endParaRPr lang="es-ES" sz="1300"/>
          </a:p>
          <a:p>
            <a:r>
              <a:rPr lang="es-ES" sz="1300"/>
              <a:t>Fuerte proteccionismo fiscal y aduanero</a:t>
            </a:r>
          </a:p>
          <a:p>
            <a:endParaRPr lang="es-ES" sz="1300"/>
          </a:p>
          <a:p>
            <a:r>
              <a:rPr lang="es-ES" sz="1300"/>
              <a:t>Sectores y recursos estratégicos</a:t>
            </a:r>
          </a:p>
          <a:p>
            <a:endParaRPr lang="es-ES" sz="1300"/>
          </a:p>
          <a:p>
            <a:r>
              <a:rPr lang="es-ES" sz="1300"/>
              <a:t>Protección social sesgada hacia los funcionarios públicos y a sectores vinculados al trabajo industrial urbano</a:t>
            </a:r>
          </a:p>
          <a:p>
            <a:pPr marL="82296" indent="0">
              <a:buNone/>
            </a:pPr>
            <a:endParaRPr lang="es-ES" sz="1300"/>
          </a:p>
        </p:txBody>
      </p:sp>
      <p:pic>
        <p:nvPicPr>
          <p:cNvPr id="5" name="Picture 4" descr="Refinería petrolífera frente al cielo azul">
            <a:extLst>
              <a:ext uri="{FF2B5EF4-FFF2-40B4-BE49-F238E27FC236}">
                <a16:creationId xmlns:a16="http://schemas.microsoft.com/office/drawing/2014/main" id="{FA7B9092-AAA8-7987-B371-B22E7C4AD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8" r="27090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6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266449" cy="1616203"/>
          </a:xfrm>
        </p:spPr>
        <p:txBody>
          <a:bodyPr anchor="b">
            <a:normAutofit/>
          </a:bodyPr>
          <a:lstStyle/>
          <a:p>
            <a:r>
              <a:rPr lang="es-ES" sz="2800"/>
              <a:t>La ISI – conquistas y límites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57519" y="2533476"/>
            <a:ext cx="3266448" cy="3447832"/>
          </a:xfrm>
        </p:spPr>
        <p:txBody>
          <a:bodyPr anchor="t">
            <a:normAutofit/>
          </a:bodyPr>
          <a:lstStyle/>
          <a:p>
            <a:r>
              <a:rPr lang="es-ES" sz="1400" dirty="0"/>
              <a:t>El crecimiento espantoso de América Latina hasta la década de 1970</a:t>
            </a:r>
          </a:p>
          <a:p>
            <a:endParaRPr lang="es-ES" sz="1400" dirty="0"/>
          </a:p>
          <a:p>
            <a:r>
              <a:rPr lang="es-ES" sz="1400" dirty="0"/>
              <a:t>La crisis del petróleo y el crecimiento con base en el endeudamiento público</a:t>
            </a:r>
          </a:p>
          <a:p>
            <a:endParaRPr lang="es-ES" sz="1400" dirty="0"/>
          </a:p>
          <a:p>
            <a:r>
              <a:rPr lang="es-ES" sz="1400" dirty="0"/>
              <a:t>Esquemas corporativos de incorporación selectiva de clases trabajadoras en relación a:</a:t>
            </a:r>
          </a:p>
          <a:p>
            <a:endParaRPr lang="es-ES" sz="1400" dirty="0"/>
          </a:p>
          <a:p>
            <a:pPr lvl="1"/>
            <a:r>
              <a:rPr lang="es-ES" sz="1400" dirty="0"/>
              <a:t>Procesos de negociación política</a:t>
            </a:r>
          </a:p>
          <a:p>
            <a:pPr lvl="1"/>
            <a:endParaRPr lang="es-ES" sz="1400" dirty="0"/>
          </a:p>
          <a:p>
            <a:pPr lvl="1"/>
            <a:r>
              <a:rPr lang="es-ES" sz="1400" dirty="0"/>
              <a:t>Políticas redistributivas del Estado</a:t>
            </a:r>
          </a:p>
        </p:txBody>
      </p:sp>
      <p:pic>
        <p:nvPicPr>
          <p:cNvPr id="5" name="Picture 4" descr="Una vía férrea que se extiende a través del desierto">
            <a:extLst>
              <a:ext uri="{FF2B5EF4-FFF2-40B4-BE49-F238E27FC236}">
                <a16:creationId xmlns:a16="http://schemas.microsoft.com/office/drawing/2014/main" id="{23D99357-99FE-0FB4-D833-9EFB18E56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" r="14845"/>
          <a:stretch/>
        </p:blipFill>
        <p:spPr>
          <a:xfrm>
            <a:off x="4572000" y="10"/>
            <a:ext cx="457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2135" y="3792161"/>
            <a:ext cx="1559464" cy="4579735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1580" y="-3760"/>
            <a:ext cx="1632418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72000" y="5502302"/>
            <a:ext cx="4579735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770169" y="2939627"/>
            <a:ext cx="2372181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69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ES" sz="3500"/>
              <a:t>La ISI – conquistas y límites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s-ES" sz="1400"/>
              <a:t>Los pies de barro de la ISI: </a:t>
            </a:r>
          </a:p>
          <a:p>
            <a:endParaRPr lang="es-ES" sz="1400"/>
          </a:p>
          <a:p>
            <a:pPr lvl="1"/>
            <a:r>
              <a:rPr lang="es-ES" sz="1400"/>
              <a:t>Irracionalidades, e ineficiencias administrativas 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proteccionismo y demasiada orientación hacia adentro (i.e., uso de la economía para fines de </a:t>
            </a:r>
            <a:r>
              <a:rPr lang="es-ES" sz="1400" i="1"/>
              <a:t>state building</a:t>
            </a:r>
            <a:r>
              <a:rPr lang="es-ES" sz="1400"/>
              <a:t>).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Alta segmentación del mercado laboral con fuerte informalidad urbana y baja mercantilización en la agricultura no destinada a la exportación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En su momento final, fuertemente dependiente del endeudamiento externo</a:t>
            </a:r>
          </a:p>
          <a:p>
            <a:endParaRPr lang="es-ES" sz="1400"/>
          </a:p>
        </p:txBody>
      </p:sp>
      <p:pic>
        <p:nvPicPr>
          <p:cNvPr id="5" name="Picture 4" descr="Mano de una persona cubierta de pintura de colores">
            <a:extLst>
              <a:ext uri="{FF2B5EF4-FFF2-40B4-BE49-F238E27FC236}">
                <a16:creationId xmlns:a16="http://schemas.microsoft.com/office/drawing/2014/main" id="{233A5814-67A5-8288-E234-BC370ABD0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9" r="30603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42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6632"/>
            <a:ext cx="6730355" cy="660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056857" y="1844824"/>
            <a:ext cx="667271" cy="4320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7058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9026480" cy="6048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995936" y="1052736"/>
            <a:ext cx="2448272" cy="374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536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66" y="476672"/>
            <a:ext cx="7840252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980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4" y="836712"/>
            <a:ext cx="8909678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650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19" y="404664"/>
            <a:ext cx="812829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35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14CBF2E4-A7B6-0D14-9785-A601B71D5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4" r="772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50760F-0A26-95FB-292C-A397BD719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500">
                <a:solidFill>
                  <a:srgbClr val="FFFFFF"/>
                </a:solidFill>
              </a:rPr>
              <a:t>¿Por qué modernizar la economía?</a:t>
            </a:r>
          </a:p>
        </p:txBody>
      </p:sp>
    </p:spTree>
    <p:extLst>
      <p:ext uri="{BB962C8B-B14F-4D97-AF65-F5344CB8AC3E}">
        <p14:creationId xmlns:p14="http://schemas.microsoft.com/office/powerpoint/2010/main" val="23061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6632"/>
            <a:ext cx="7475352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32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94" y="260648"/>
            <a:ext cx="7866902" cy="638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286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305" y="620688"/>
            <a:ext cx="785458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92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jeres con ropa similar">
            <a:extLst>
              <a:ext uri="{FF2B5EF4-FFF2-40B4-BE49-F238E27FC236}">
                <a16:creationId xmlns:a16="http://schemas.microsoft.com/office/drawing/2014/main" id="{A4419776-208C-46A0-AF5E-81446631F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5" y="-511"/>
            <a:ext cx="4592270" cy="9144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>
                <a:solidFill>
                  <a:schemeClr val="bg1"/>
                </a:solidFill>
              </a:rPr>
              <a:t>Demografía y Urbanización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89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8610" y="987552"/>
            <a:ext cx="3364395" cy="1088136"/>
          </a:xfrm>
        </p:spPr>
        <p:txBody>
          <a:bodyPr anchor="b">
            <a:normAutofit/>
          </a:bodyPr>
          <a:lstStyle/>
          <a:p>
            <a:r>
              <a:rPr lang="es-ES" sz="3000"/>
              <a:t>Demografía y Urbanización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6000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8609" y="2688336"/>
            <a:ext cx="3374136" cy="3584448"/>
          </a:xfrm>
        </p:spPr>
        <p:txBody>
          <a:bodyPr anchor="t">
            <a:normAutofit/>
          </a:bodyPr>
          <a:lstStyle/>
          <a:p>
            <a:r>
              <a:rPr lang="es-ES" sz="1400"/>
              <a:t>¿Cómo ayudan a entender el estado y las reformas?</a:t>
            </a:r>
          </a:p>
          <a:p>
            <a:endParaRPr lang="es-ES" sz="1400"/>
          </a:p>
          <a:p>
            <a:pPr lvl="1"/>
            <a:r>
              <a:rPr lang="es-ES" sz="1400"/>
              <a:t>Manifiestan el cambio radical y rápido en la estructura cotidiana de vida de los ciudadanos durante el siglo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Reflejan nuevas estructuras de demanda por políticas públicas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Levantan nuevos cuestionamientos y conflictos alrededor de cuáles deben ser las prioridades de la acción del estado</a:t>
            </a:r>
          </a:p>
        </p:txBody>
      </p:sp>
      <p:pic>
        <p:nvPicPr>
          <p:cNvPr id="5" name="Picture 4" descr="Almacenes exteriores">
            <a:extLst>
              <a:ext uri="{FF2B5EF4-FFF2-40B4-BE49-F238E27FC236}">
                <a16:creationId xmlns:a16="http://schemas.microsoft.com/office/drawing/2014/main" id="{226253C5-397B-5190-20F6-658F47569E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r="30541"/>
          <a:stretch/>
        </p:blipFill>
        <p:spPr>
          <a:xfrm>
            <a:off x="3981039" y="10"/>
            <a:ext cx="5162961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32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mplio grupo de paracaidistas en el aire">
            <a:extLst>
              <a:ext uri="{FF2B5EF4-FFF2-40B4-BE49-F238E27FC236}">
                <a16:creationId xmlns:a16="http://schemas.microsoft.com/office/drawing/2014/main" id="{71FAE274-F42E-696D-EFD0-3A0C1E07D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1" r="29743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s-ES" sz="3500"/>
              <a:t>Los cambios demográficos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s-ES" sz="1400"/>
              <a:t>La transición demográfica</a:t>
            </a:r>
          </a:p>
          <a:p>
            <a:endParaRPr lang="es-ES" sz="1400"/>
          </a:p>
          <a:p>
            <a:pPr lvl="1"/>
            <a:r>
              <a:rPr lang="es-ES" sz="1400"/>
              <a:t>Transición de un régimen demográfico caracterizado por altas tasas de mortalidad y natalidad a otro con bajas tasas de ambos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Durante el siglo XX, la región (con diferencias significativas entre los países), pasó de niveles altos de fertilidad a niveles reducidos.</a:t>
            </a:r>
          </a:p>
          <a:p>
            <a:pPr lvl="1"/>
            <a:endParaRPr lang="es-ES" sz="1400"/>
          </a:p>
          <a:p>
            <a:pPr lvl="1"/>
            <a:r>
              <a:rPr lang="es-ES" sz="1400"/>
              <a:t>Países del Cono Sur con una transición relativamente precoz</a:t>
            </a:r>
          </a:p>
        </p:txBody>
      </p:sp>
    </p:spTree>
    <p:extLst>
      <p:ext uri="{BB962C8B-B14F-4D97-AF65-F5344CB8AC3E}">
        <p14:creationId xmlns:p14="http://schemas.microsoft.com/office/powerpoint/2010/main" val="318525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Los cambios demográficos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r>
              <a:rPr lang="es-ES" sz="1600"/>
              <a:t>Aumentos significativos de la esperanza de vida y reducción en la mortalidad infantil</a:t>
            </a:r>
          </a:p>
          <a:p>
            <a:endParaRPr lang="es-ES" sz="1600"/>
          </a:p>
          <a:p>
            <a:r>
              <a:rPr lang="es-ES" sz="1600"/>
              <a:t>Se dan por la rápida urbanización y por la expansión de las capacidades del estado en proveer servicios básicos como agua y drenaje.</a:t>
            </a:r>
          </a:p>
          <a:p>
            <a:endParaRPr lang="es-ES" sz="1600"/>
          </a:p>
          <a:p>
            <a:r>
              <a:rPr lang="es-ES" sz="1600"/>
              <a:t>No obstante, todavía existen diferencias enormes entre los países de la región</a:t>
            </a:r>
          </a:p>
        </p:txBody>
      </p:sp>
      <p:pic>
        <p:nvPicPr>
          <p:cNvPr id="5" name="Picture 4" descr="Vista aérea de rascacielos">
            <a:extLst>
              <a:ext uri="{FF2B5EF4-FFF2-40B4-BE49-F238E27FC236}">
                <a16:creationId xmlns:a16="http://schemas.microsoft.com/office/drawing/2014/main" id="{522CB2F3-86DC-974D-D4FD-5CC975B71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0" r="30861" b="-1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2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16632"/>
            <a:ext cx="7090023" cy="668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143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35608" y="1447800"/>
            <a:ext cx="2920368" cy="4800600"/>
          </a:xfrm>
        </p:spPr>
        <p:txBody>
          <a:bodyPr>
            <a:normAutofit/>
          </a:bodyPr>
          <a:lstStyle/>
          <a:p>
            <a:pPr marL="82296" indent="0">
              <a:buNone/>
            </a:pPr>
            <a:r>
              <a:rPr lang="es-ES" dirty="0"/>
              <a:t>La incorporación femenina al mercado laboral</a:t>
            </a:r>
          </a:p>
          <a:p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620688"/>
            <a:ext cx="4676775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60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35470" y="584790"/>
            <a:ext cx="3881588" cy="1634525"/>
          </a:xfrm>
        </p:spPr>
        <p:txBody>
          <a:bodyPr anchor="b">
            <a:normAutofit/>
          </a:bodyPr>
          <a:lstStyle/>
          <a:p>
            <a:pPr algn="ctr"/>
            <a:r>
              <a:rPr lang="es-ES" sz="3100">
                <a:solidFill>
                  <a:schemeClr val="tx2"/>
                </a:solidFill>
              </a:rPr>
              <a:t>Los cambios demográficos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B5DE39-BA09-7B42-4003-4F8550E98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862005" flipH="1" flipV="1">
            <a:off x="638761" y="-208561"/>
            <a:ext cx="766094" cy="1151268"/>
          </a:xfrm>
          <a:custGeom>
            <a:avLst/>
            <a:gdLst>
              <a:gd name="connsiteX0" fmla="*/ 0 w 1021459"/>
              <a:gd name="connsiteY0" fmla="*/ 480203 h 1151268"/>
              <a:gd name="connsiteX1" fmla="*/ 205383 w 1021459"/>
              <a:gd name="connsiteY1" fmla="*/ 339749 h 1151268"/>
              <a:gd name="connsiteX2" fmla="*/ 234518 w 1021459"/>
              <a:gd name="connsiteY2" fmla="*/ 370332 h 1151268"/>
              <a:gd name="connsiteX3" fmla="*/ 559218 w 1021459"/>
              <a:gd name="connsiteY3" fmla="*/ 756689 h 1151268"/>
              <a:gd name="connsiteX4" fmla="*/ 883382 w 1021459"/>
              <a:gd name="connsiteY4" fmla="*/ 0 h 1151268"/>
              <a:gd name="connsiteX5" fmla="*/ 989197 w 1021459"/>
              <a:gd name="connsiteY5" fmla="*/ 471798 h 1151268"/>
              <a:gd name="connsiteX6" fmla="*/ 1021441 w 1021459"/>
              <a:gd name="connsiteY6" fmla="*/ 716426 h 1151268"/>
              <a:gd name="connsiteX7" fmla="*/ 904281 w 1021459"/>
              <a:gd name="connsiteY7" fmla="*/ 1015641 h 1151268"/>
              <a:gd name="connsiteX8" fmla="*/ 651239 w 1021459"/>
              <a:gd name="connsiteY8" fmla="*/ 1139993 h 1151268"/>
              <a:gd name="connsiteX9" fmla="*/ 257636 w 1021459"/>
              <a:gd name="connsiteY9" fmla="*/ 1102844 h 1151268"/>
              <a:gd name="connsiteX10" fmla="*/ 67884 w 1021459"/>
              <a:gd name="connsiteY10" fmla="*/ 763595 h 1151268"/>
              <a:gd name="connsiteX11" fmla="*/ 1054 w 1021459"/>
              <a:gd name="connsiteY11" fmla="*/ 485262 h 115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459" h="1151268">
                <a:moveTo>
                  <a:pt x="0" y="480203"/>
                </a:moveTo>
                <a:lnTo>
                  <a:pt x="205383" y="339749"/>
                </a:lnTo>
                <a:lnTo>
                  <a:pt x="234518" y="370332"/>
                </a:lnTo>
                <a:cubicBezTo>
                  <a:pt x="346512" y="495221"/>
                  <a:pt x="463425" y="650296"/>
                  <a:pt x="559218" y="756689"/>
                </a:cubicBezTo>
                <a:lnTo>
                  <a:pt x="883382" y="0"/>
                </a:lnTo>
                <a:cubicBezTo>
                  <a:pt x="926936" y="199703"/>
                  <a:pt x="968197" y="287720"/>
                  <a:pt x="989197" y="471798"/>
                </a:cubicBezTo>
                <a:lnTo>
                  <a:pt x="1021441" y="716426"/>
                </a:lnTo>
                <a:cubicBezTo>
                  <a:pt x="1022254" y="879354"/>
                  <a:pt x="997177" y="920689"/>
                  <a:pt x="904281" y="1015641"/>
                </a:cubicBezTo>
                <a:cubicBezTo>
                  <a:pt x="847918" y="1080027"/>
                  <a:pt x="759013" y="1125459"/>
                  <a:pt x="651239" y="1139993"/>
                </a:cubicBezTo>
                <a:cubicBezTo>
                  <a:pt x="543465" y="1154527"/>
                  <a:pt x="354862" y="1165577"/>
                  <a:pt x="257636" y="1102844"/>
                </a:cubicBezTo>
                <a:cubicBezTo>
                  <a:pt x="160410" y="1040111"/>
                  <a:pt x="86077" y="841634"/>
                  <a:pt x="67884" y="763595"/>
                </a:cubicBezTo>
                <a:cubicBezTo>
                  <a:pt x="50473" y="698669"/>
                  <a:pt x="25338" y="595452"/>
                  <a:pt x="1054" y="48526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3FC24A-9617-F1D0-8D4E-27F879E59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4836" y="-38918"/>
            <a:ext cx="1142578" cy="1056487"/>
            <a:chOff x="10366449" y="-38918"/>
            <a:chExt cx="1523437" cy="105648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DFFEA31-BAB2-02AE-9FB8-465E87C1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1C412C-D5C4-23B4-7FA8-2EBFDB424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964675">
              <a:off x="10366449" y="-38918"/>
              <a:ext cx="1523437" cy="1056487"/>
            </a:xfrm>
            <a:custGeom>
              <a:avLst/>
              <a:gdLst>
                <a:gd name="connsiteX0" fmla="*/ 325537 w 1523437"/>
                <a:gd name="connsiteY0" fmla="*/ 838828 h 1056487"/>
                <a:gd name="connsiteX1" fmla="*/ 0 w 1523437"/>
                <a:gd name="connsiteY1" fmla="*/ 646392 h 1056487"/>
                <a:gd name="connsiteX2" fmla="*/ 19482 w 1523437"/>
                <a:gd name="connsiteY2" fmla="*/ 524888 h 1056487"/>
                <a:gd name="connsiteX3" fmla="*/ 187004 w 1523437"/>
                <a:gd name="connsiteY3" fmla="*/ 169991 h 1056487"/>
                <a:gd name="connsiteX4" fmla="*/ 787409 w 1523437"/>
                <a:gd name="connsiteY4" fmla="*/ 473 h 1056487"/>
                <a:gd name="connsiteX5" fmla="*/ 1214891 w 1523437"/>
                <a:gd name="connsiteY5" fmla="*/ 94289 h 1056487"/>
                <a:gd name="connsiteX6" fmla="*/ 1465991 w 1523437"/>
                <a:gd name="connsiteY6" fmla="*/ 418107 h 1056487"/>
                <a:gd name="connsiteX7" fmla="*/ 1520967 w 1523437"/>
                <a:gd name="connsiteY7" fmla="*/ 1051043 h 1056487"/>
                <a:gd name="connsiteX8" fmla="*/ 1194000 w 1523437"/>
                <a:gd name="connsiteY8" fmla="*/ 1056487 h 1056487"/>
                <a:gd name="connsiteX9" fmla="*/ 1102084 w 1523437"/>
                <a:gd name="connsiteY9" fmla="*/ 502253 h 1056487"/>
                <a:gd name="connsiteX10" fmla="*/ 897264 w 1523437"/>
                <a:gd name="connsiteY10" fmla="*/ 342960 h 1056487"/>
                <a:gd name="connsiteX11" fmla="*/ 466885 w 1523437"/>
                <a:gd name="connsiteY11" fmla="*/ 385718 h 1056487"/>
                <a:gd name="connsiteX12" fmla="*/ 328613 w 1523437"/>
                <a:gd name="connsiteY12" fmla="*/ 812953 h 105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23437" h="1056487">
                  <a:moveTo>
                    <a:pt x="325537" y="838828"/>
                  </a:moveTo>
                  <a:lnTo>
                    <a:pt x="0" y="646392"/>
                  </a:lnTo>
                  <a:lnTo>
                    <a:pt x="19482" y="524888"/>
                  </a:lnTo>
                  <a:cubicBezTo>
                    <a:pt x="45296" y="386979"/>
                    <a:pt x="83552" y="275132"/>
                    <a:pt x="187004" y="169991"/>
                  </a:cubicBezTo>
                  <a:cubicBezTo>
                    <a:pt x="340679" y="32713"/>
                    <a:pt x="414535" y="-4793"/>
                    <a:pt x="787409" y="473"/>
                  </a:cubicBezTo>
                  <a:cubicBezTo>
                    <a:pt x="918118" y="3526"/>
                    <a:pt x="1101793" y="24683"/>
                    <a:pt x="1214891" y="94289"/>
                  </a:cubicBezTo>
                  <a:cubicBezTo>
                    <a:pt x="1327988" y="163895"/>
                    <a:pt x="1414979" y="258649"/>
                    <a:pt x="1465991" y="418107"/>
                  </a:cubicBezTo>
                  <a:cubicBezTo>
                    <a:pt x="1517004" y="577566"/>
                    <a:pt x="1529510" y="852336"/>
                    <a:pt x="1520967" y="1051043"/>
                  </a:cubicBezTo>
                  <a:cubicBezTo>
                    <a:pt x="1453892" y="1048474"/>
                    <a:pt x="1228525" y="1050497"/>
                    <a:pt x="1194000" y="1056487"/>
                  </a:cubicBezTo>
                  <a:cubicBezTo>
                    <a:pt x="1182161" y="808066"/>
                    <a:pt x="1151539" y="621174"/>
                    <a:pt x="1102084" y="502253"/>
                  </a:cubicBezTo>
                  <a:cubicBezTo>
                    <a:pt x="1052628" y="383332"/>
                    <a:pt x="1003131" y="362382"/>
                    <a:pt x="897264" y="342960"/>
                  </a:cubicBezTo>
                  <a:cubicBezTo>
                    <a:pt x="791398" y="323537"/>
                    <a:pt x="561660" y="307387"/>
                    <a:pt x="466885" y="385718"/>
                  </a:cubicBezTo>
                  <a:cubicBezTo>
                    <a:pt x="372109" y="464051"/>
                    <a:pt x="353596" y="685333"/>
                    <a:pt x="328613" y="81295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1559590-A825-F332-36C6-EF5DE8B1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285285" y="2517858"/>
            <a:ext cx="332076" cy="445803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3CC0718-47AC-74FB-B46C-05A00B222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456270" y="1755755"/>
            <a:ext cx="1237009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4F457BF-A226-2572-F20A-07DDBEFFE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53843">
            <a:off x="461154" y="1755756"/>
            <a:ext cx="1237009" cy="553473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32339 w 3028945"/>
              <a:gd name="connsiteY6" fmla="*/ 1127420 h 1887171"/>
              <a:gd name="connsiteX0" fmla="*/ 32339 w 3028945"/>
              <a:gd name="connsiteY0" fmla="*/ 1127420 h 1958009"/>
              <a:gd name="connsiteX1" fmla="*/ 50981 w 3028945"/>
              <a:gd name="connsiteY1" fmla="*/ 937929 h 1958009"/>
              <a:gd name="connsiteX2" fmla="*/ 331063 w 3028945"/>
              <a:gd name="connsiteY2" fmla="*/ 0 h 1958009"/>
              <a:gd name="connsiteX3" fmla="*/ 585869 w 3028945"/>
              <a:gd name="connsiteY3" fmla="*/ 120461 h 1958009"/>
              <a:gd name="connsiteX4" fmla="*/ 3028945 w 3028945"/>
              <a:gd name="connsiteY4" fmla="*/ 1271362 h 1958009"/>
              <a:gd name="connsiteX5" fmla="*/ 2923217 w 3028945"/>
              <a:gd name="connsiteY5" fmla="*/ 1957497 h 1958009"/>
              <a:gd name="connsiteX6" fmla="*/ 32339 w 3028945"/>
              <a:gd name="connsiteY6" fmla="*/ 1127420 h 1958009"/>
              <a:gd name="connsiteX0" fmla="*/ 32339 w 3157543"/>
              <a:gd name="connsiteY0" fmla="*/ 1127420 h 2042457"/>
              <a:gd name="connsiteX1" fmla="*/ 50981 w 3157543"/>
              <a:gd name="connsiteY1" fmla="*/ 937929 h 2042457"/>
              <a:gd name="connsiteX2" fmla="*/ 331063 w 3157543"/>
              <a:gd name="connsiteY2" fmla="*/ 0 h 2042457"/>
              <a:gd name="connsiteX3" fmla="*/ 585869 w 3157543"/>
              <a:gd name="connsiteY3" fmla="*/ 120461 h 2042457"/>
              <a:gd name="connsiteX4" fmla="*/ 3028945 w 3157543"/>
              <a:gd name="connsiteY4" fmla="*/ 1271362 h 2042457"/>
              <a:gd name="connsiteX5" fmla="*/ 3154325 w 3157543"/>
              <a:gd name="connsiteY5" fmla="*/ 2042008 h 2042457"/>
              <a:gd name="connsiteX6" fmla="*/ 32339 w 3157543"/>
              <a:gd name="connsiteY6" fmla="*/ 1127420 h 2042457"/>
              <a:gd name="connsiteX0" fmla="*/ 32339 w 3189668"/>
              <a:gd name="connsiteY0" fmla="*/ 1127420 h 2042464"/>
              <a:gd name="connsiteX1" fmla="*/ 50981 w 3189668"/>
              <a:gd name="connsiteY1" fmla="*/ 937929 h 2042464"/>
              <a:gd name="connsiteX2" fmla="*/ 331063 w 3189668"/>
              <a:gd name="connsiteY2" fmla="*/ 0 h 2042464"/>
              <a:gd name="connsiteX3" fmla="*/ 585869 w 3189668"/>
              <a:gd name="connsiteY3" fmla="*/ 120461 h 2042464"/>
              <a:gd name="connsiteX4" fmla="*/ 3189668 w 3189668"/>
              <a:gd name="connsiteY4" fmla="*/ 1280753 h 2042464"/>
              <a:gd name="connsiteX5" fmla="*/ 3154325 w 3189668"/>
              <a:gd name="connsiteY5" fmla="*/ 2042008 h 2042464"/>
              <a:gd name="connsiteX6" fmla="*/ 32339 w 3189668"/>
              <a:gd name="connsiteY6" fmla="*/ 1127420 h 2042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89668" h="2042464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3111625" y="1193396"/>
                  <a:pt x="3189668" y="1280753"/>
                </a:cubicBezTo>
                <a:cubicBezTo>
                  <a:pt x="3181687" y="1414762"/>
                  <a:pt x="3182079" y="2062050"/>
                  <a:pt x="3154325" y="2042008"/>
                </a:cubicBezTo>
                <a:cubicBezTo>
                  <a:pt x="2654891" y="2018018"/>
                  <a:pt x="515609" y="1285530"/>
                  <a:pt x="32339" y="11274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9EDAD6E-3513-14C8-536A-BF91B1E34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50090" y="1772709"/>
            <a:ext cx="523984" cy="369230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  <a:gd name="connsiteX0" fmla="*/ 458657 w 2768134"/>
              <a:gd name="connsiteY0" fmla="*/ 130849 h 3096776"/>
              <a:gd name="connsiteX1" fmla="*/ 41049 w 2768134"/>
              <a:gd name="connsiteY1" fmla="*/ 2534547 h 3096776"/>
              <a:gd name="connsiteX2" fmla="*/ 1321224 w 2768134"/>
              <a:gd name="connsiteY2" fmla="*/ 3094213 h 3096776"/>
              <a:gd name="connsiteX3" fmla="*/ 2369151 w 2768134"/>
              <a:gd name="connsiteY3" fmla="*/ 2610685 h 3096776"/>
              <a:gd name="connsiteX4" fmla="*/ 2750564 w 2768134"/>
              <a:gd name="connsiteY4" fmla="*/ 1062907 h 3096776"/>
              <a:gd name="connsiteX5" fmla="*/ 1870013 w 2768134"/>
              <a:gd name="connsiteY5" fmla="*/ 137475 h 3096776"/>
              <a:gd name="connsiteX6" fmla="*/ 458657 w 2768134"/>
              <a:gd name="connsiteY6" fmla="*/ 130849 h 3096776"/>
              <a:gd name="connsiteX0" fmla="*/ 675582 w 2985059"/>
              <a:gd name="connsiteY0" fmla="*/ 181114 h 3145530"/>
              <a:gd name="connsiteX1" fmla="*/ 27575 w 2985059"/>
              <a:gd name="connsiteY1" fmla="*/ 2111874 h 3145530"/>
              <a:gd name="connsiteX2" fmla="*/ 1538149 w 2985059"/>
              <a:gd name="connsiteY2" fmla="*/ 3144478 h 3145530"/>
              <a:gd name="connsiteX3" fmla="*/ 2586076 w 2985059"/>
              <a:gd name="connsiteY3" fmla="*/ 2660950 h 3145530"/>
              <a:gd name="connsiteX4" fmla="*/ 2967489 w 2985059"/>
              <a:gd name="connsiteY4" fmla="*/ 1113172 h 3145530"/>
              <a:gd name="connsiteX5" fmla="*/ 2086938 w 2985059"/>
              <a:gd name="connsiteY5" fmla="*/ 187740 h 3145530"/>
              <a:gd name="connsiteX6" fmla="*/ 675582 w 2985059"/>
              <a:gd name="connsiteY6" fmla="*/ 181114 h 3145530"/>
              <a:gd name="connsiteX0" fmla="*/ 675582 w 2967491"/>
              <a:gd name="connsiteY0" fmla="*/ 181114 h 3145530"/>
              <a:gd name="connsiteX1" fmla="*/ 27575 w 2967491"/>
              <a:gd name="connsiteY1" fmla="*/ 2111874 h 3145530"/>
              <a:gd name="connsiteX2" fmla="*/ 1538149 w 2967491"/>
              <a:gd name="connsiteY2" fmla="*/ 3144478 h 3145530"/>
              <a:gd name="connsiteX3" fmla="*/ 2967489 w 2967491"/>
              <a:gd name="connsiteY3" fmla="*/ 1113172 h 3145530"/>
              <a:gd name="connsiteX4" fmla="*/ 2086938 w 2967491"/>
              <a:gd name="connsiteY4" fmla="*/ 187740 h 3145530"/>
              <a:gd name="connsiteX5" fmla="*/ 675582 w 2967491"/>
              <a:gd name="connsiteY5" fmla="*/ 181114 h 3145530"/>
              <a:gd name="connsiteX0" fmla="*/ 675582 w 2947582"/>
              <a:gd name="connsiteY0" fmla="*/ 181114 h 3145530"/>
              <a:gd name="connsiteX1" fmla="*/ 27575 w 2947582"/>
              <a:gd name="connsiteY1" fmla="*/ 2111874 h 3145530"/>
              <a:gd name="connsiteX2" fmla="*/ 1538149 w 2947582"/>
              <a:gd name="connsiteY2" fmla="*/ 3144478 h 3145530"/>
              <a:gd name="connsiteX3" fmla="*/ 2947579 w 2947582"/>
              <a:gd name="connsiteY3" fmla="*/ 1549533 h 3145530"/>
              <a:gd name="connsiteX4" fmla="*/ 2086938 w 2947582"/>
              <a:gd name="connsiteY4" fmla="*/ 187740 h 3145530"/>
              <a:gd name="connsiteX5" fmla="*/ 675582 w 2947582"/>
              <a:gd name="connsiteY5" fmla="*/ 181114 h 3145530"/>
              <a:gd name="connsiteX0" fmla="*/ 462543 w 2984386"/>
              <a:gd name="connsiteY0" fmla="*/ 451202 h 3006857"/>
              <a:gd name="connsiteX1" fmla="*/ 64384 w 2984386"/>
              <a:gd name="connsiteY1" fmla="*/ 1972992 h 3006857"/>
              <a:gd name="connsiteX2" fmla="*/ 1574958 w 2984386"/>
              <a:gd name="connsiteY2" fmla="*/ 3005596 h 3006857"/>
              <a:gd name="connsiteX3" fmla="*/ 2984388 w 2984386"/>
              <a:gd name="connsiteY3" fmla="*/ 1410651 h 3006857"/>
              <a:gd name="connsiteX4" fmla="*/ 2123747 w 2984386"/>
              <a:gd name="connsiteY4" fmla="*/ 48858 h 3006857"/>
              <a:gd name="connsiteX5" fmla="*/ 462543 w 2984386"/>
              <a:gd name="connsiteY5" fmla="*/ 451202 h 3006857"/>
              <a:gd name="connsiteX0" fmla="*/ 462543 w 3030594"/>
              <a:gd name="connsiteY0" fmla="*/ 451202 h 3006857"/>
              <a:gd name="connsiteX1" fmla="*/ 64384 w 3030594"/>
              <a:gd name="connsiteY1" fmla="*/ 1972992 h 3006857"/>
              <a:gd name="connsiteX2" fmla="*/ 1574958 w 3030594"/>
              <a:gd name="connsiteY2" fmla="*/ 3005596 h 3006857"/>
              <a:gd name="connsiteX3" fmla="*/ 3030593 w 3030594"/>
              <a:gd name="connsiteY3" fmla="*/ 1598935 h 3006857"/>
              <a:gd name="connsiteX4" fmla="*/ 2123747 w 3030594"/>
              <a:gd name="connsiteY4" fmla="*/ 48858 h 3006857"/>
              <a:gd name="connsiteX5" fmla="*/ 462543 w 3030594"/>
              <a:gd name="connsiteY5" fmla="*/ 451202 h 3006857"/>
              <a:gd name="connsiteX0" fmla="*/ 462543 w 3031074"/>
              <a:gd name="connsiteY0" fmla="*/ 451202 h 3006857"/>
              <a:gd name="connsiteX1" fmla="*/ 64384 w 3031074"/>
              <a:gd name="connsiteY1" fmla="*/ 1972992 h 3006857"/>
              <a:gd name="connsiteX2" fmla="*/ 1574958 w 3031074"/>
              <a:gd name="connsiteY2" fmla="*/ 3005596 h 3006857"/>
              <a:gd name="connsiteX3" fmla="*/ 3030593 w 3031074"/>
              <a:gd name="connsiteY3" fmla="*/ 1598935 h 3006857"/>
              <a:gd name="connsiteX4" fmla="*/ 2123747 w 3031074"/>
              <a:gd name="connsiteY4" fmla="*/ 48858 h 3006857"/>
              <a:gd name="connsiteX5" fmla="*/ 462543 w 3031074"/>
              <a:gd name="connsiteY5" fmla="*/ 451202 h 300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1074" h="3006857">
                <a:moveTo>
                  <a:pt x="462543" y="451202"/>
                </a:moveTo>
                <a:cubicBezTo>
                  <a:pt x="119316" y="771891"/>
                  <a:pt x="-121018" y="1547260"/>
                  <a:pt x="64384" y="1972992"/>
                </a:cubicBezTo>
                <a:cubicBezTo>
                  <a:pt x="249786" y="2398724"/>
                  <a:pt x="939518" y="3039079"/>
                  <a:pt x="1574958" y="3005596"/>
                </a:cubicBezTo>
                <a:cubicBezTo>
                  <a:pt x="2064944" y="2839146"/>
                  <a:pt x="2939128" y="2091725"/>
                  <a:pt x="3030593" y="1598935"/>
                </a:cubicBezTo>
                <a:cubicBezTo>
                  <a:pt x="3051333" y="958659"/>
                  <a:pt x="2395297" y="227392"/>
                  <a:pt x="2123747" y="48858"/>
                </a:cubicBezTo>
                <a:cubicBezTo>
                  <a:pt x="1741762" y="-106485"/>
                  <a:pt x="805770" y="130513"/>
                  <a:pt x="462543" y="45120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3B7A7F-047E-CE1B-F285-C1E2827A9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7136" y="3438627"/>
            <a:ext cx="1338541" cy="1888725"/>
            <a:chOff x="247501" y="3192554"/>
            <a:chExt cx="1784721" cy="188872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C79E94-CF6A-65B4-61DC-EABCC7E1A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CBC3084-2856-DE33-73C4-C834F70AE7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247501" y="3192554"/>
              <a:ext cx="1784721" cy="1888725"/>
            </a:xfrm>
            <a:custGeom>
              <a:avLst/>
              <a:gdLst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3003582 w 5421466"/>
                <a:gd name="connsiteY39" fmla="*/ 5026451 h 7017706"/>
                <a:gd name="connsiteX40" fmla="*/ 2315426 w 5421466"/>
                <a:gd name="connsiteY40" fmla="*/ 5092438 h 7017706"/>
                <a:gd name="connsiteX41" fmla="*/ 1495294 w 5421466"/>
                <a:gd name="connsiteY41" fmla="*/ 4922756 h 7017706"/>
                <a:gd name="connsiteX42" fmla="*/ 760003 w 5421466"/>
                <a:gd name="connsiteY42" fmla="*/ 4187465 h 7017706"/>
                <a:gd name="connsiteX43" fmla="*/ 260382 w 5421466"/>
                <a:gd name="connsiteY43" fmla="*/ 3291919 h 7017706"/>
                <a:gd name="connsiteX44" fmla="*/ 5859 w 5421466"/>
                <a:gd name="connsiteY44" fmla="*/ 2924273 h 7017706"/>
                <a:gd name="connsiteX45" fmla="*/ 109554 w 5421466"/>
                <a:gd name="connsiteY45" fmla="*/ 3518162 h 7017706"/>
                <a:gd name="connsiteX46" fmla="*/ 420638 w 5421466"/>
                <a:gd name="connsiteY46" fmla="*/ 4922756 h 7017706"/>
                <a:gd name="connsiteX47" fmla="*/ 910832 w 5421466"/>
                <a:gd name="connsiteY47" fmla="*/ 5544925 h 7017706"/>
                <a:gd name="connsiteX48" fmla="*/ 1523574 w 5421466"/>
                <a:gd name="connsiteY48" fmla="*/ 5761741 h 7017706"/>
                <a:gd name="connsiteX49" fmla="*/ 2287145 w 5421466"/>
                <a:gd name="connsiteY49" fmla="*/ 5724034 h 7017706"/>
                <a:gd name="connsiteX50" fmla="*/ 3720020 w 5421466"/>
                <a:gd name="connsiteY50" fmla="*/ 5516644 h 7017706"/>
                <a:gd name="connsiteX51" fmla="*/ 3701166 w 5421466"/>
                <a:gd name="connsiteY51" fmla="*/ 5563778 h 7017706"/>
                <a:gd name="connsiteX52" fmla="*/ 3503203 w 5421466"/>
                <a:gd name="connsiteY52" fmla="*/ 6129387 h 7017706"/>
                <a:gd name="connsiteX53" fmla="*/ 3456069 w 5421466"/>
                <a:gd name="connsiteY53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720020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7017706"/>
                <a:gd name="connsiteX1" fmla="*/ 4455310 w 5421466"/>
                <a:gd name="connsiteY1" fmla="*/ 6044545 h 7017706"/>
                <a:gd name="connsiteX2" fmla="*/ 4455310 w 5421466"/>
                <a:gd name="connsiteY2" fmla="*/ 6035119 h 7017706"/>
                <a:gd name="connsiteX3" fmla="*/ 4172506 w 5421466"/>
                <a:gd name="connsiteY3" fmla="*/ 5431803 h 7017706"/>
                <a:gd name="connsiteX4" fmla="*/ 4181933 w 5421466"/>
                <a:gd name="connsiteY4" fmla="*/ 5337535 h 7017706"/>
                <a:gd name="connsiteX5" fmla="*/ 4596712 w 5421466"/>
                <a:gd name="connsiteY5" fmla="*/ 4932183 h 7017706"/>
                <a:gd name="connsiteX6" fmla="*/ 5058626 w 5421466"/>
                <a:gd name="connsiteY6" fmla="*/ 3800966 h 7017706"/>
                <a:gd name="connsiteX7" fmla="*/ 5416844 w 5421466"/>
                <a:gd name="connsiteY7" fmla="*/ 2735737 h 7017706"/>
                <a:gd name="connsiteX8" fmla="*/ 5209455 w 5421466"/>
                <a:gd name="connsiteY8" fmla="*/ 2801725 h 7017706"/>
                <a:gd name="connsiteX9" fmla="*/ 4493017 w 5421466"/>
                <a:gd name="connsiteY9" fmla="*/ 3169370 h 7017706"/>
                <a:gd name="connsiteX10" fmla="*/ 3691739 w 5421466"/>
                <a:gd name="connsiteY10" fmla="*/ 4074343 h 7017706"/>
                <a:gd name="connsiteX11" fmla="*/ 3757727 w 5421466"/>
                <a:gd name="connsiteY11" fmla="*/ 3546442 h 7017706"/>
                <a:gd name="connsiteX12" fmla="*/ 4087665 w 5421466"/>
                <a:gd name="connsiteY12" fmla="*/ 2009873 h 7017706"/>
                <a:gd name="connsiteX13" fmla="*/ 4285628 w 5421466"/>
                <a:gd name="connsiteY13" fmla="*/ 1302863 h 7017706"/>
                <a:gd name="connsiteX14" fmla="*/ 4313908 w 5421466"/>
                <a:gd name="connsiteY14" fmla="*/ 963498 h 7017706"/>
                <a:gd name="connsiteX15" fmla="*/ 4049958 w 5421466"/>
                <a:gd name="connsiteY15" fmla="*/ 1199168 h 7017706"/>
                <a:gd name="connsiteX16" fmla="*/ 3569191 w 5421466"/>
                <a:gd name="connsiteY16" fmla="*/ 1840191 h 7017706"/>
                <a:gd name="connsiteX17" fmla="*/ 3408935 w 5421466"/>
                <a:gd name="connsiteY17" fmla="*/ 2349238 h 7017706"/>
                <a:gd name="connsiteX18" fmla="*/ 3324094 w 5421466"/>
                <a:gd name="connsiteY18" fmla="*/ 3518162 h 7017706"/>
                <a:gd name="connsiteX19" fmla="*/ 3267533 w 5421466"/>
                <a:gd name="connsiteY19" fmla="*/ 4093197 h 7017706"/>
                <a:gd name="connsiteX20" fmla="*/ 3267533 w 5421466"/>
                <a:gd name="connsiteY20" fmla="*/ 3885807 h 7017706"/>
                <a:gd name="connsiteX21" fmla="*/ 3069570 w 5421466"/>
                <a:gd name="connsiteY21" fmla="*/ 3188224 h 7017706"/>
                <a:gd name="connsiteX22" fmla="*/ 2428547 w 5421466"/>
                <a:gd name="connsiteY22" fmla="*/ 1604521 h 7017706"/>
                <a:gd name="connsiteX23" fmla="*/ 2042048 w 5421466"/>
                <a:gd name="connsiteY23" fmla="*/ 680694 h 7017706"/>
                <a:gd name="connsiteX24" fmla="*/ 1976061 w 5421466"/>
                <a:gd name="connsiteY24" fmla="*/ 237634 h 7017706"/>
                <a:gd name="connsiteX25" fmla="*/ 1853512 w 5421466"/>
                <a:gd name="connsiteY25" fmla="*/ 1964 h 7017706"/>
                <a:gd name="connsiteX26" fmla="*/ 1674403 w 5421466"/>
                <a:gd name="connsiteY26" fmla="*/ 360183 h 7017706"/>
                <a:gd name="connsiteX27" fmla="*/ 1504721 w 5421466"/>
                <a:gd name="connsiteY27" fmla="*/ 1415985 h 7017706"/>
                <a:gd name="connsiteX28" fmla="*/ 1919500 w 5421466"/>
                <a:gd name="connsiteY28" fmla="*/ 2745164 h 7017706"/>
                <a:gd name="connsiteX29" fmla="*/ 2503962 w 5421466"/>
                <a:gd name="connsiteY29" fmla="*/ 3885807 h 7017706"/>
                <a:gd name="connsiteX30" fmla="*/ 2343706 w 5421466"/>
                <a:gd name="connsiteY30" fmla="*/ 3734978 h 7017706"/>
                <a:gd name="connsiteX31" fmla="*/ 1259624 w 5421466"/>
                <a:gd name="connsiteY31" fmla="*/ 2566055 h 7017706"/>
                <a:gd name="connsiteX32" fmla="*/ 760003 w 5421466"/>
                <a:gd name="connsiteY32" fmla="*/ 2019300 h 7017706"/>
                <a:gd name="connsiteX33" fmla="*/ 213248 w 5421466"/>
                <a:gd name="connsiteY33" fmla="*/ 1510253 h 7017706"/>
                <a:gd name="connsiteX34" fmla="*/ 213248 w 5421466"/>
                <a:gd name="connsiteY34" fmla="*/ 1642228 h 7017706"/>
                <a:gd name="connsiteX35" fmla="*/ 694015 w 5421466"/>
                <a:gd name="connsiteY35" fmla="*/ 2980834 h 7017706"/>
                <a:gd name="connsiteX36" fmla="*/ 1287904 w 5421466"/>
                <a:gd name="connsiteY36" fmla="*/ 4102624 h 7017706"/>
                <a:gd name="connsiteX37" fmla="*/ 2042048 w 5421466"/>
                <a:gd name="connsiteY37" fmla="*/ 4715366 h 7017706"/>
                <a:gd name="connsiteX38" fmla="*/ 2984729 w 5421466"/>
                <a:gd name="connsiteY38" fmla="*/ 5026451 h 7017706"/>
                <a:gd name="connsiteX39" fmla="*/ 2315426 w 5421466"/>
                <a:gd name="connsiteY39" fmla="*/ 5092438 h 7017706"/>
                <a:gd name="connsiteX40" fmla="*/ 1495294 w 5421466"/>
                <a:gd name="connsiteY40" fmla="*/ 4922756 h 7017706"/>
                <a:gd name="connsiteX41" fmla="*/ 760003 w 5421466"/>
                <a:gd name="connsiteY41" fmla="*/ 4187465 h 7017706"/>
                <a:gd name="connsiteX42" fmla="*/ 260382 w 5421466"/>
                <a:gd name="connsiteY42" fmla="*/ 3291919 h 7017706"/>
                <a:gd name="connsiteX43" fmla="*/ 5859 w 5421466"/>
                <a:gd name="connsiteY43" fmla="*/ 2924273 h 7017706"/>
                <a:gd name="connsiteX44" fmla="*/ 109554 w 5421466"/>
                <a:gd name="connsiteY44" fmla="*/ 3518162 h 7017706"/>
                <a:gd name="connsiteX45" fmla="*/ 420638 w 5421466"/>
                <a:gd name="connsiteY45" fmla="*/ 4922756 h 7017706"/>
                <a:gd name="connsiteX46" fmla="*/ 910832 w 5421466"/>
                <a:gd name="connsiteY46" fmla="*/ 5544925 h 7017706"/>
                <a:gd name="connsiteX47" fmla="*/ 1523574 w 5421466"/>
                <a:gd name="connsiteY47" fmla="*/ 5761741 h 7017706"/>
                <a:gd name="connsiteX48" fmla="*/ 2287145 w 5421466"/>
                <a:gd name="connsiteY48" fmla="*/ 5724034 h 7017706"/>
                <a:gd name="connsiteX49" fmla="*/ 3609909 w 5421466"/>
                <a:gd name="connsiteY49" fmla="*/ 5516644 h 7017706"/>
                <a:gd name="connsiteX50" fmla="*/ 3701166 w 5421466"/>
                <a:gd name="connsiteY50" fmla="*/ 5563778 h 7017706"/>
                <a:gd name="connsiteX51" fmla="*/ 3503203 w 5421466"/>
                <a:gd name="connsiteY51" fmla="*/ 6129387 h 7017706"/>
                <a:gd name="connsiteX52" fmla="*/ 3456069 w 5421466"/>
                <a:gd name="connsiteY52" fmla="*/ 6091679 h 7017706"/>
                <a:gd name="connsiteX0" fmla="*/ 3418362 w 5421466"/>
                <a:gd name="connsiteY0" fmla="*/ 6148240 h 6148240"/>
                <a:gd name="connsiteX1" fmla="*/ 4455310 w 5421466"/>
                <a:gd name="connsiteY1" fmla="*/ 6044545 h 6148240"/>
                <a:gd name="connsiteX2" fmla="*/ 4455310 w 5421466"/>
                <a:gd name="connsiteY2" fmla="*/ 6035119 h 6148240"/>
                <a:gd name="connsiteX3" fmla="*/ 4172506 w 5421466"/>
                <a:gd name="connsiteY3" fmla="*/ 5431803 h 6148240"/>
                <a:gd name="connsiteX4" fmla="*/ 4181933 w 5421466"/>
                <a:gd name="connsiteY4" fmla="*/ 5337535 h 6148240"/>
                <a:gd name="connsiteX5" fmla="*/ 4596712 w 5421466"/>
                <a:gd name="connsiteY5" fmla="*/ 4932183 h 6148240"/>
                <a:gd name="connsiteX6" fmla="*/ 5058626 w 5421466"/>
                <a:gd name="connsiteY6" fmla="*/ 3800966 h 6148240"/>
                <a:gd name="connsiteX7" fmla="*/ 5416844 w 5421466"/>
                <a:gd name="connsiteY7" fmla="*/ 2735737 h 6148240"/>
                <a:gd name="connsiteX8" fmla="*/ 5209455 w 5421466"/>
                <a:gd name="connsiteY8" fmla="*/ 2801725 h 6148240"/>
                <a:gd name="connsiteX9" fmla="*/ 4493017 w 5421466"/>
                <a:gd name="connsiteY9" fmla="*/ 3169370 h 6148240"/>
                <a:gd name="connsiteX10" fmla="*/ 3691739 w 5421466"/>
                <a:gd name="connsiteY10" fmla="*/ 4074343 h 6148240"/>
                <a:gd name="connsiteX11" fmla="*/ 3757727 w 5421466"/>
                <a:gd name="connsiteY11" fmla="*/ 3546442 h 6148240"/>
                <a:gd name="connsiteX12" fmla="*/ 4087665 w 5421466"/>
                <a:gd name="connsiteY12" fmla="*/ 2009873 h 6148240"/>
                <a:gd name="connsiteX13" fmla="*/ 4285628 w 5421466"/>
                <a:gd name="connsiteY13" fmla="*/ 1302863 h 6148240"/>
                <a:gd name="connsiteX14" fmla="*/ 4313908 w 5421466"/>
                <a:gd name="connsiteY14" fmla="*/ 963498 h 6148240"/>
                <a:gd name="connsiteX15" fmla="*/ 4049958 w 5421466"/>
                <a:gd name="connsiteY15" fmla="*/ 1199168 h 6148240"/>
                <a:gd name="connsiteX16" fmla="*/ 3569191 w 5421466"/>
                <a:gd name="connsiteY16" fmla="*/ 1840191 h 6148240"/>
                <a:gd name="connsiteX17" fmla="*/ 3408935 w 5421466"/>
                <a:gd name="connsiteY17" fmla="*/ 2349238 h 6148240"/>
                <a:gd name="connsiteX18" fmla="*/ 3324094 w 5421466"/>
                <a:gd name="connsiteY18" fmla="*/ 3518162 h 6148240"/>
                <a:gd name="connsiteX19" fmla="*/ 3267533 w 5421466"/>
                <a:gd name="connsiteY19" fmla="*/ 4093197 h 6148240"/>
                <a:gd name="connsiteX20" fmla="*/ 3267533 w 5421466"/>
                <a:gd name="connsiteY20" fmla="*/ 3885807 h 6148240"/>
                <a:gd name="connsiteX21" fmla="*/ 3069570 w 5421466"/>
                <a:gd name="connsiteY21" fmla="*/ 3188224 h 6148240"/>
                <a:gd name="connsiteX22" fmla="*/ 2428547 w 5421466"/>
                <a:gd name="connsiteY22" fmla="*/ 1604521 h 6148240"/>
                <a:gd name="connsiteX23" fmla="*/ 2042048 w 5421466"/>
                <a:gd name="connsiteY23" fmla="*/ 680694 h 6148240"/>
                <a:gd name="connsiteX24" fmla="*/ 1976061 w 5421466"/>
                <a:gd name="connsiteY24" fmla="*/ 237634 h 6148240"/>
                <a:gd name="connsiteX25" fmla="*/ 1853512 w 5421466"/>
                <a:gd name="connsiteY25" fmla="*/ 1964 h 6148240"/>
                <a:gd name="connsiteX26" fmla="*/ 1674403 w 5421466"/>
                <a:gd name="connsiteY26" fmla="*/ 360183 h 6148240"/>
                <a:gd name="connsiteX27" fmla="*/ 1504721 w 5421466"/>
                <a:gd name="connsiteY27" fmla="*/ 1415985 h 6148240"/>
                <a:gd name="connsiteX28" fmla="*/ 1919500 w 5421466"/>
                <a:gd name="connsiteY28" fmla="*/ 2745164 h 6148240"/>
                <a:gd name="connsiteX29" fmla="*/ 2503962 w 5421466"/>
                <a:gd name="connsiteY29" fmla="*/ 3885807 h 6148240"/>
                <a:gd name="connsiteX30" fmla="*/ 2343706 w 5421466"/>
                <a:gd name="connsiteY30" fmla="*/ 3734978 h 6148240"/>
                <a:gd name="connsiteX31" fmla="*/ 1259624 w 5421466"/>
                <a:gd name="connsiteY31" fmla="*/ 2566055 h 6148240"/>
                <a:gd name="connsiteX32" fmla="*/ 760003 w 5421466"/>
                <a:gd name="connsiteY32" fmla="*/ 2019300 h 6148240"/>
                <a:gd name="connsiteX33" fmla="*/ 213248 w 5421466"/>
                <a:gd name="connsiteY33" fmla="*/ 1510253 h 6148240"/>
                <a:gd name="connsiteX34" fmla="*/ 213248 w 5421466"/>
                <a:gd name="connsiteY34" fmla="*/ 1642228 h 6148240"/>
                <a:gd name="connsiteX35" fmla="*/ 694015 w 5421466"/>
                <a:gd name="connsiteY35" fmla="*/ 2980834 h 6148240"/>
                <a:gd name="connsiteX36" fmla="*/ 1287904 w 5421466"/>
                <a:gd name="connsiteY36" fmla="*/ 4102624 h 6148240"/>
                <a:gd name="connsiteX37" fmla="*/ 2042048 w 5421466"/>
                <a:gd name="connsiteY37" fmla="*/ 4715366 h 6148240"/>
                <a:gd name="connsiteX38" fmla="*/ 2984729 w 5421466"/>
                <a:gd name="connsiteY38" fmla="*/ 5026451 h 6148240"/>
                <a:gd name="connsiteX39" fmla="*/ 2315426 w 5421466"/>
                <a:gd name="connsiteY39" fmla="*/ 5092438 h 6148240"/>
                <a:gd name="connsiteX40" fmla="*/ 1495294 w 5421466"/>
                <a:gd name="connsiteY40" fmla="*/ 4922756 h 6148240"/>
                <a:gd name="connsiteX41" fmla="*/ 760003 w 5421466"/>
                <a:gd name="connsiteY41" fmla="*/ 4187465 h 6148240"/>
                <a:gd name="connsiteX42" fmla="*/ 260382 w 5421466"/>
                <a:gd name="connsiteY42" fmla="*/ 3291919 h 6148240"/>
                <a:gd name="connsiteX43" fmla="*/ 5859 w 5421466"/>
                <a:gd name="connsiteY43" fmla="*/ 2924273 h 6148240"/>
                <a:gd name="connsiteX44" fmla="*/ 109554 w 5421466"/>
                <a:gd name="connsiteY44" fmla="*/ 3518162 h 6148240"/>
                <a:gd name="connsiteX45" fmla="*/ 420638 w 5421466"/>
                <a:gd name="connsiteY45" fmla="*/ 4922756 h 6148240"/>
                <a:gd name="connsiteX46" fmla="*/ 910832 w 5421466"/>
                <a:gd name="connsiteY46" fmla="*/ 5544925 h 6148240"/>
                <a:gd name="connsiteX47" fmla="*/ 1523574 w 5421466"/>
                <a:gd name="connsiteY47" fmla="*/ 5761741 h 6148240"/>
                <a:gd name="connsiteX48" fmla="*/ 2287145 w 5421466"/>
                <a:gd name="connsiteY48" fmla="*/ 5724034 h 6148240"/>
                <a:gd name="connsiteX49" fmla="*/ 3609909 w 5421466"/>
                <a:gd name="connsiteY49" fmla="*/ 5516644 h 6148240"/>
                <a:gd name="connsiteX50" fmla="*/ 3701166 w 5421466"/>
                <a:gd name="connsiteY50" fmla="*/ 5563778 h 6148240"/>
                <a:gd name="connsiteX51" fmla="*/ 3503203 w 5421466"/>
                <a:gd name="connsiteY51" fmla="*/ 6129387 h 6148240"/>
                <a:gd name="connsiteX0" fmla="*/ 4455310 w 5421466"/>
                <a:gd name="connsiteY0" fmla="*/ 6044545 h 6129387"/>
                <a:gd name="connsiteX1" fmla="*/ 4455310 w 5421466"/>
                <a:gd name="connsiteY1" fmla="*/ 6035119 h 6129387"/>
                <a:gd name="connsiteX2" fmla="*/ 4172506 w 5421466"/>
                <a:gd name="connsiteY2" fmla="*/ 5431803 h 6129387"/>
                <a:gd name="connsiteX3" fmla="*/ 4181933 w 5421466"/>
                <a:gd name="connsiteY3" fmla="*/ 5337535 h 6129387"/>
                <a:gd name="connsiteX4" fmla="*/ 4596712 w 5421466"/>
                <a:gd name="connsiteY4" fmla="*/ 4932183 h 6129387"/>
                <a:gd name="connsiteX5" fmla="*/ 5058626 w 5421466"/>
                <a:gd name="connsiteY5" fmla="*/ 3800966 h 6129387"/>
                <a:gd name="connsiteX6" fmla="*/ 5416844 w 5421466"/>
                <a:gd name="connsiteY6" fmla="*/ 2735737 h 6129387"/>
                <a:gd name="connsiteX7" fmla="*/ 5209455 w 5421466"/>
                <a:gd name="connsiteY7" fmla="*/ 2801725 h 6129387"/>
                <a:gd name="connsiteX8" fmla="*/ 4493017 w 5421466"/>
                <a:gd name="connsiteY8" fmla="*/ 3169370 h 6129387"/>
                <a:gd name="connsiteX9" fmla="*/ 3691739 w 5421466"/>
                <a:gd name="connsiteY9" fmla="*/ 4074343 h 6129387"/>
                <a:gd name="connsiteX10" fmla="*/ 3757727 w 5421466"/>
                <a:gd name="connsiteY10" fmla="*/ 3546442 h 6129387"/>
                <a:gd name="connsiteX11" fmla="*/ 4087665 w 5421466"/>
                <a:gd name="connsiteY11" fmla="*/ 2009873 h 6129387"/>
                <a:gd name="connsiteX12" fmla="*/ 4285628 w 5421466"/>
                <a:gd name="connsiteY12" fmla="*/ 1302863 h 6129387"/>
                <a:gd name="connsiteX13" fmla="*/ 4313908 w 5421466"/>
                <a:gd name="connsiteY13" fmla="*/ 963498 h 6129387"/>
                <a:gd name="connsiteX14" fmla="*/ 4049958 w 5421466"/>
                <a:gd name="connsiteY14" fmla="*/ 1199168 h 6129387"/>
                <a:gd name="connsiteX15" fmla="*/ 3569191 w 5421466"/>
                <a:gd name="connsiteY15" fmla="*/ 1840191 h 6129387"/>
                <a:gd name="connsiteX16" fmla="*/ 3408935 w 5421466"/>
                <a:gd name="connsiteY16" fmla="*/ 2349238 h 6129387"/>
                <a:gd name="connsiteX17" fmla="*/ 3324094 w 5421466"/>
                <a:gd name="connsiteY17" fmla="*/ 3518162 h 6129387"/>
                <a:gd name="connsiteX18" fmla="*/ 3267533 w 5421466"/>
                <a:gd name="connsiteY18" fmla="*/ 4093197 h 6129387"/>
                <a:gd name="connsiteX19" fmla="*/ 3267533 w 5421466"/>
                <a:gd name="connsiteY19" fmla="*/ 3885807 h 6129387"/>
                <a:gd name="connsiteX20" fmla="*/ 3069570 w 5421466"/>
                <a:gd name="connsiteY20" fmla="*/ 3188224 h 6129387"/>
                <a:gd name="connsiteX21" fmla="*/ 2428547 w 5421466"/>
                <a:gd name="connsiteY21" fmla="*/ 1604521 h 6129387"/>
                <a:gd name="connsiteX22" fmla="*/ 2042048 w 5421466"/>
                <a:gd name="connsiteY22" fmla="*/ 680694 h 6129387"/>
                <a:gd name="connsiteX23" fmla="*/ 1976061 w 5421466"/>
                <a:gd name="connsiteY23" fmla="*/ 237634 h 6129387"/>
                <a:gd name="connsiteX24" fmla="*/ 1853512 w 5421466"/>
                <a:gd name="connsiteY24" fmla="*/ 1964 h 6129387"/>
                <a:gd name="connsiteX25" fmla="*/ 1674403 w 5421466"/>
                <a:gd name="connsiteY25" fmla="*/ 360183 h 6129387"/>
                <a:gd name="connsiteX26" fmla="*/ 1504721 w 5421466"/>
                <a:gd name="connsiteY26" fmla="*/ 1415985 h 6129387"/>
                <a:gd name="connsiteX27" fmla="*/ 1919500 w 5421466"/>
                <a:gd name="connsiteY27" fmla="*/ 2745164 h 6129387"/>
                <a:gd name="connsiteX28" fmla="*/ 2503962 w 5421466"/>
                <a:gd name="connsiteY28" fmla="*/ 3885807 h 6129387"/>
                <a:gd name="connsiteX29" fmla="*/ 2343706 w 5421466"/>
                <a:gd name="connsiteY29" fmla="*/ 3734978 h 6129387"/>
                <a:gd name="connsiteX30" fmla="*/ 1259624 w 5421466"/>
                <a:gd name="connsiteY30" fmla="*/ 2566055 h 6129387"/>
                <a:gd name="connsiteX31" fmla="*/ 760003 w 5421466"/>
                <a:gd name="connsiteY31" fmla="*/ 2019300 h 6129387"/>
                <a:gd name="connsiteX32" fmla="*/ 213248 w 5421466"/>
                <a:gd name="connsiteY32" fmla="*/ 1510253 h 6129387"/>
                <a:gd name="connsiteX33" fmla="*/ 213248 w 5421466"/>
                <a:gd name="connsiteY33" fmla="*/ 1642228 h 6129387"/>
                <a:gd name="connsiteX34" fmla="*/ 694015 w 5421466"/>
                <a:gd name="connsiteY34" fmla="*/ 2980834 h 6129387"/>
                <a:gd name="connsiteX35" fmla="*/ 1287904 w 5421466"/>
                <a:gd name="connsiteY35" fmla="*/ 4102624 h 6129387"/>
                <a:gd name="connsiteX36" fmla="*/ 2042048 w 5421466"/>
                <a:gd name="connsiteY36" fmla="*/ 4715366 h 6129387"/>
                <a:gd name="connsiteX37" fmla="*/ 2984729 w 5421466"/>
                <a:gd name="connsiteY37" fmla="*/ 5026451 h 6129387"/>
                <a:gd name="connsiteX38" fmla="*/ 2315426 w 5421466"/>
                <a:gd name="connsiteY38" fmla="*/ 5092438 h 6129387"/>
                <a:gd name="connsiteX39" fmla="*/ 1495294 w 5421466"/>
                <a:gd name="connsiteY39" fmla="*/ 4922756 h 6129387"/>
                <a:gd name="connsiteX40" fmla="*/ 760003 w 5421466"/>
                <a:gd name="connsiteY40" fmla="*/ 4187465 h 6129387"/>
                <a:gd name="connsiteX41" fmla="*/ 260382 w 5421466"/>
                <a:gd name="connsiteY41" fmla="*/ 3291919 h 6129387"/>
                <a:gd name="connsiteX42" fmla="*/ 5859 w 5421466"/>
                <a:gd name="connsiteY42" fmla="*/ 2924273 h 6129387"/>
                <a:gd name="connsiteX43" fmla="*/ 109554 w 5421466"/>
                <a:gd name="connsiteY43" fmla="*/ 3518162 h 6129387"/>
                <a:gd name="connsiteX44" fmla="*/ 420638 w 5421466"/>
                <a:gd name="connsiteY44" fmla="*/ 4922756 h 6129387"/>
                <a:gd name="connsiteX45" fmla="*/ 910832 w 5421466"/>
                <a:gd name="connsiteY45" fmla="*/ 5544925 h 6129387"/>
                <a:gd name="connsiteX46" fmla="*/ 1523574 w 5421466"/>
                <a:gd name="connsiteY46" fmla="*/ 5761741 h 6129387"/>
                <a:gd name="connsiteX47" fmla="*/ 2287145 w 5421466"/>
                <a:gd name="connsiteY47" fmla="*/ 5724034 h 6129387"/>
                <a:gd name="connsiteX48" fmla="*/ 3609909 w 5421466"/>
                <a:gd name="connsiteY48" fmla="*/ 5516644 h 6129387"/>
                <a:gd name="connsiteX49" fmla="*/ 3701166 w 5421466"/>
                <a:gd name="connsiteY49" fmla="*/ 5563778 h 6129387"/>
                <a:gd name="connsiteX50" fmla="*/ 3503203 w 5421466"/>
                <a:gd name="connsiteY50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181933 w 5421466"/>
                <a:gd name="connsiteY2" fmla="*/ 5337535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67533 w 5421466"/>
                <a:gd name="connsiteY18" fmla="*/ 3885807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03962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984729 w 5421466"/>
                <a:gd name="connsiteY36" fmla="*/ 5026451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884193 w 5421466"/>
                <a:gd name="connsiteY36" fmla="*/ 5019270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691739 w 5421466"/>
                <a:gd name="connsiteY8" fmla="*/ 4074343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172506 w 5421466"/>
                <a:gd name="connsiteY1" fmla="*/ 5431803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46564 w 5421466"/>
                <a:gd name="connsiteY2" fmla="*/ 5287267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596712 w 5421466"/>
                <a:gd name="connsiteY3" fmla="*/ 4932183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01166 w 5421466"/>
                <a:gd name="connsiteY48" fmla="*/ 5563778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55310 w 5421466"/>
                <a:gd name="connsiteY0" fmla="*/ 6044545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29387"/>
                <a:gd name="connsiteX1" fmla="*/ 4204745 w 5421466"/>
                <a:gd name="connsiteY1" fmla="*/ 5516795 h 6129387"/>
                <a:gd name="connsiteX2" fmla="*/ 4281733 w 5421466"/>
                <a:gd name="connsiteY2" fmla="*/ 5237444 h 6129387"/>
                <a:gd name="connsiteX3" fmla="*/ 4631881 w 5421466"/>
                <a:gd name="connsiteY3" fmla="*/ 4847191 h 6129387"/>
                <a:gd name="connsiteX4" fmla="*/ 5058626 w 5421466"/>
                <a:gd name="connsiteY4" fmla="*/ 3800966 h 6129387"/>
                <a:gd name="connsiteX5" fmla="*/ 5416844 w 5421466"/>
                <a:gd name="connsiteY5" fmla="*/ 2735737 h 6129387"/>
                <a:gd name="connsiteX6" fmla="*/ 5209455 w 5421466"/>
                <a:gd name="connsiteY6" fmla="*/ 2801725 h 6129387"/>
                <a:gd name="connsiteX7" fmla="*/ 4493017 w 5421466"/>
                <a:gd name="connsiteY7" fmla="*/ 3169370 h 6129387"/>
                <a:gd name="connsiteX8" fmla="*/ 3722857 w 5421466"/>
                <a:gd name="connsiteY8" fmla="*/ 4079130 h 6129387"/>
                <a:gd name="connsiteX9" fmla="*/ 3757727 w 5421466"/>
                <a:gd name="connsiteY9" fmla="*/ 3546442 h 6129387"/>
                <a:gd name="connsiteX10" fmla="*/ 4087665 w 5421466"/>
                <a:gd name="connsiteY10" fmla="*/ 2009873 h 6129387"/>
                <a:gd name="connsiteX11" fmla="*/ 4285628 w 5421466"/>
                <a:gd name="connsiteY11" fmla="*/ 1302863 h 6129387"/>
                <a:gd name="connsiteX12" fmla="*/ 4313908 w 5421466"/>
                <a:gd name="connsiteY12" fmla="*/ 963498 h 6129387"/>
                <a:gd name="connsiteX13" fmla="*/ 4049958 w 5421466"/>
                <a:gd name="connsiteY13" fmla="*/ 1199168 h 6129387"/>
                <a:gd name="connsiteX14" fmla="*/ 3569191 w 5421466"/>
                <a:gd name="connsiteY14" fmla="*/ 1840191 h 6129387"/>
                <a:gd name="connsiteX15" fmla="*/ 3408935 w 5421466"/>
                <a:gd name="connsiteY15" fmla="*/ 2349238 h 6129387"/>
                <a:gd name="connsiteX16" fmla="*/ 3324094 w 5421466"/>
                <a:gd name="connsiteY16" fmla="*/ 3518162 h 6129387"/>
                <a:gd name="connsiteX17" fmla="*/ 3267533 w 5421466"/>
                <a:gd name="connsiteY17" fmla="*/ 4093197 h 6129387"/>
                <a:gd name="connsiteX18" fmla="*/ 3224446 w 5421466"/>
                <a:gd name="connsiteY18" fmla="*/ 3852295 h 6129387"/>
                <a:gd name="connsiteX19" fmla="*/ 3069570 w 5421466"/>
                <a:gd name="connsiteY19" fmla="*/ 3188224 h 6129387"/>
                <a:gd name="connsiteX20" fmla="*/ 2428547 w 5421466"/>
                <a:gd name="connsiteY20" fmla="*/ 1604521 h 6129387"/>
                <a:gd name="connsiteX21" fmla="*/ 2042048 w 5421466"/>
                <a:gd name="connsiteY21" fmla="*/ 680694 h 6129387"/>
                <a:gd name="connsiteX22" fmla="*/ 1976061 w 5421466"/>
                <a:gd name="connsiteY22" fmla="*/ 237634 h 6129387"/>
                <a:gd name="connsiteX23" fmla="*/ 1853512 w 5421466"/>
                <a:gd name="connsiteY23" fmla="*/ 1964 h 6129387"/>
                <a:gd name="connsiteX24" fmla="*/ 1674403 w 5421466"/>
                <a:gd name="connsiteY24" fmla="*/ 360183 h 6129387"/>
                <a:gd name="connsiteX25" fmla="*/ 1504721 w 5421466"/>
                <a:gd name="connsiteY25" fmla="*/ 1415985 h 6129387"/>
                <a:gd name="connsiteX26" fmla="*/ 1919500 w 5421466"/>
                <a:gd name="connsiteY26" fmla="*/ 2745164 h 6129387"/>
                <a:gd name="connsiteX27" fmla="*/ 2525505 w 5421466"/>
                <a:gd name="connsiteY27" fmla="*/ 3885807 h 6129387"/>
                <a:gd name="connsiteX28" fmla="*/ 2343706 w 5421466"/>
                <a:gd name="connsiteY28" fmla="*/ 3734978 h 6129387"/>
                <a:gd name="connsiteX29" fmla="*/ 1259624 w 5421466"/>
                <a:gd name="connsiteY29" fmla="*/ 2566055 h 6129387"/>
                <a:gd name="connsiteX30" fmla="*/ 760003 w 5421466"/>
                <a:gd name="connsiteY30" fmla="*/ 2019300 h 6129387"/>
                <a:gd name="connsiteX31" fmla="*/ 213248 w 5421466"/>
                <a:gd name="connsiteY31" fmla="*/ 1510253 h 6129387"/>
                <a:gd name="connsiteX32" fmla="*/ 213248 w 5421466"/>
                <a:gd name="connsiteY32" fmla="*/ 1642228 h 6129387"/>
                <a:gd name="connsiteX33" fmla="*/ 694015 w 5421466"/>
                <a:gd name="connsiteY33" fmla="*/ 2980834 h 6129387"/>
                <a:gd name="connsiteX34" fmla="*/ 1287904 w 5421466"/>
                <a:gd name="connsiteY34" fmla="*/ 4102624 h 6129387"/>
                <a:gd name="connsiteX35" fmla="*/ 2042048 w 5421466"/>
                <a:gd name="connsiteY35" fmla="*/ 4715366 h 6129387"/>
                <a:gd name="connsiteX36" fmla="*/ 2771689 w 5421466"/>
                <a:gd name="connsiteY36" fmla="*/ 5012089 h 6129387"/>
                <a:gd name="connsiteX37" fmla="*/ 2315426 w 5421466"/>
                <a:gd name="connsiteY37" fmla="*/ 5092438 h 6129387"/>
                <a:gd name="connsiteX38" fmla="*/ 1495294 w 5421466"/>
                <a:gd name="connsiteY38" fmla="*/ 4922756 h 6129387"/>
                <a:gd name="connsiteX39" fmla="*/ 760003 w 5421466"/>
                <a:gd name="connsiteY39" fmla="*/ 4187465 h 6129387"/>
                <a:gd name="connsiteX40" fmla="*/ 260382 w 5421466"/>
                <a:gd name="connsiteY40" fmla="*/ 3291919 h 6129387"/>
                <a:gd name="connsiteX41" fmla="*/ 5859 w 5421466"/>
                <a:gd name="connsiteY41" fmla="*/ 2924273 h 6129387"/>
                <a:gd name="connsiteX42" fmla="*/ 109554 w 5421466"/>
                <a:gd name="connsiteY42" fmla="*/ 3518162 h 6129387"/>
                <a:gd name="connsiteX43" fmla="*/ 420638 w 5421466"/>
                <a:gd name="connsiteY43" fmla="*/ 4922756 h 6129387"/>
                <a:gd name="connsiteX44" fmla="*/ 910832 w 5421466"/>
                <a:gd name="connsiteY44" fmla="*/ 5544925 h 6129387"/>
                <a:gd name="connsiteX45" fmla="*/ 1523574 w 5421466"/>
                <a:gd name="connsiteY45" fmla="*/ 5761741 h 6129387"/>
                <a:gd name="connsiteX46" fmla="*/ 2287145 w 5421466"/>
                <a:gd name="connsiteY46" fmla="*/ 5724034 h 6129387"/>
                <a:gd name="connsiteX47" fmla="*/ 3609909 w 5421466"/>
                <a:gd name="connsiteY47" fmla="*/ 5516644 h 6129387"/>
                <a:gd name="connsiteX48" fmla="*/ 3727543 w 5421466"/>
                <a:gd name="connsiteY48" fmla="*/ 5581363 h 6129387"/>
                <a:gd name="connsiteX49" fmla="*/ 3503203 w 5421466"/>
                <a:gd name="connsiteY49" fmla="*/ 6129387 h 6129387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287145 w 5421466"/>
                <a:gd name="connsiteY46" fmla="*/ 5724034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609909 w 5421466"/>
                <a:gd name="connsiteY47" fmla="*/ 5516644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27543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466"/>
                <a:gd name="connsiteY0" fmla="*/ 6067991 h 6199726"/>
                <a:gd name="connsiteX1" fmla="*/ 4204745 w 5421466"/>
                <a:gd name="connsiteY1" fmla="*/ 5516795 h 6199726"/>
                <a:gd name="connsiteX2" fmla="*/ 4281733 w 5421466"/>
                <a:gd name="connsiteY2" fmla="*/ 5237444 h 6199726"/>
                <a:gd name="connsiteX3" fmla="*/ 4631881 w 5421466"/>
                <a:gd name="connsiteY3" fmla="*/ 4847191 h 6199726"/>
                <a:gd name="connsiteX4" fmla="*/ 5058626 w 5421466"/>
                <a:gd name="connsiteY4" fmla="*/ 3800966 h 6199726"/>
                <a:gd name="connsiteX5" fmla="*/ 5416844 w 5421466"/>
                <a:gd name="connsiteY5" fmla="*/ 2735737 h 6199726"/>
                <a:gd name="connsiteX6" fmla="*/ 5209455 w 5421466"/>
                <a:gd name="connsiteY6" fmla="*/ 2801725 h 6199726"/>
                <a:gd name="connsiteX7" fmla="*/ 4493017 w 5421466"/>
                <a:gd name="connsiteY7" fmla="*/ 3169370 h 6199726"/>
                <a:gd name="connsiteX8" fmla="*/ 3722857 w 5421466"/>
                <a:gd name="connsiteY8" fmla="*/ 4079130 h 6199726"/>
                <a:gd name="connsiteX9" fmla="*/ 3757727 w 5421466"/>
                <a:gd name="connsiteY9" fmla="*/ 3546442 h 6199726"/>
                <a:gd name="connsiteX10" fmla="*/ 4087665 w 5421466"/>
                <a:gd name="connsiteY10" fmla="*/ 2009873 h 6199726"/>
                <a:gd name="connsiteX11" fmla="*/ 4285628 w 5421466"/>
                <a:gd name="connsiteY11" fmla="*/ 1302863 h 6199726"/>
                <a:gd name="connsiteX12" fmla="*/ 4313908 w 5421466"/>
                <a:gd name="connsiteY12" fmla="*/ 963498 h 6199726"/>
                <a:gd name="connsiteX13" fmla="*/ 4049958 w 5421466"/>
                <a:gd name="connsiteY13" fmla="*/ 1199168 h 6199726"/>
                <a:gd name="connsiteX14" fmla="*/ 3569191 w 5421466"/>
                <a:gd name="connsiteY14" fmla="*/ 1840191 h 6199726"/>
                <a:gd name="connsiteX15" fmla="*/ 3408935 w 5421466"/>
                <a:gd name="connsiteY15" fmla="*/ 2349238 h 6199726"/>
                <a:gd name="connsiteX16" fmla="*/ 3324094 w 5421466"/>
                <a:gd name="connsiteY16" fmla="*/ 3518162 h 6199726"/>
                <a:gd name="connsiteX17" fmla="*/ 3267533 w 5421466"/>
                <a:gd name="connsiteY17" fmla="*/ 4093197 h 6199726"/>
                <a:gd name="connsiteX18" fmla="*/ 3224446 w 5421466"/>
                <a:gd name="connsiteY18" fmla="*/ 3852295 h 6199726"/>
                <a:gd name="connsiteX19" fmla="*/ 3069570 w 5421466"/>
                <a:gd name="connsiteY19" fmla="*/ 3188224 h 6199726"/>
                <a:gd name="connsiteX20" fmla="*/ 2428547 w 5421466"/>
                <a:gd name="connsiteY20" fmla="*/ 1604521 h 6199726"/>
                <a:gd name="connsiteX21" fmla="*/ 2042048 w 5421466"/>
                <a:gd name="connsiteY21" fmla="*/ 680694 h 6199726"/>
                <a:gd name="connsiteX22" fmla="*/ 1976061 w 5421466"/>
                <a:gd name="connsiteY22" fmla="*/ 237634 h 6199726"/>
                <a:gd name="connsiteX23" fmla="*/ 1853512 w 5421466"/>
                <a:gd name="connsiteY23" fmla="*/ 1964 h 6199726"/>
                <a:gd name="connsiteX24" fmla="*/ 1674403 w 5421466"/>
                <a:gd name="connsiteY24" fmla="*/ 360183 h 6199726"/>
                <a:gd name="connsiteX25" fmla="*/ 1504721 w 5421466"/>
                <a:gd name="connsiteY25" fmla="*/ 1415985 h 6199726"/>
                <a:gd name="connsiteX26" fmla="*/ 1919500 w 5421466"/>
                <a:gd name="connsiteY26" fmla="*/ 2745164 h 6199726"/>
                <a:gd name="connsiteX27" fmla="*/ 2525505 w 5421466"/>
                <a:gd name="connsiteY27" fmla="*/ 3885807 h 6199726"/>
                <a:gd name="connsiteX28" fmla="*/ 2343706 w 5421466"/>
                <a:gd name="connsiteY28" fmla="*/ 3734978 h 6199726"/>
                <a:gd name="connsiteX29" fmla="*/ 1259624 w 5421466"/>
                <a:gd name="connsiteY29" fmla="*/ 2566055 h 6199726"/>
                <a:gd name="connsiteX30" fmla="*/ 760003 w 5421466"/>
                <a:gd name="connsiteY30" fmla="*/ 2019300 h 6199726"/>
                <a:gd name="connsiteX31" fmla="*/ 213248 w 5421466"/>
                <a:gd name="connsiteY31" fmla="*/ 1510253 h 6199726"/>
                <a:gd name="connsiteX32" fmla="*/ 213248 w 5421466"/>
                <a:gd name="connsiteY32" fmla="*/ 1642228 h 6199726"/>
                <a:gd name="connsiteX33" fmla="*/ 694015 w 5421466"/>
                <a:gd name="connsiteY33" fmla="*/ 2980834 h 6199726"/>
                <a:gd name="connsiteX34" fmla="*/ 1287904 w 5421466"/>
                <a:gd name="connsiteY34" fmla="*/ 4102624 h 6199726"/>
                <a:gd name="connsiteX35" fmla="*/ 2042048 w 5421466"/>
                <a:gd name="connsiteY35" fmla="*/ 4715366 h 6199726"/>
                <a:gd name="connsiteX36" fmla="*/ 2771689 w 5421466"/>
                <a:gd name="connsiteY36" fmla="*/ 5012089 h 6199726"/>
                <a:gd name="connsiteX37" fmla="*/ 2315426 w 5421466"/>
                <a:gd name="connsiteY37" fmla="*/ 5092438 h 6199726"/>
                <a:gd name="connsiteX38" fmla="*/ 1495294 w 5421466"/>
                <a:gd name="connsiteY38" fmla="*/ 4922756 h 6199726"/>
                <a:gd name="connsiteX39" fmla="*/ 760003 w 5421466"/>
                <a:gd name="connsiteY39" fmla="*/ 4187465 h 6199726"/>
                <a:gd name="connsiteX40" fmla="*/ 260382 w 5421466"/>
                <a:gd name="connsiteY40" fmla="*/ 3291919 h 6199726"/>
                <a:gd name="connsiteX41" fmla="*/ 5859 w 5421466"/>
                <a:gd name="connsiteY41" fmla="*/ 2924273 h 6199726"/>
                <a:gd name="connsiteX42" fmla="*/ 109554 w 5421466"/>
                <a:gd name="connsiteY42" fmla="*/ 3518162 h 6199726"/>
                <a:gd name="connsiteX43" fmla="*/ 420638 w 5421466"/>
                <a:gd name="connsiteY43" fmla="*/ 4922756 h 6199726"/>
                <a:gd name="connsiteX44" fmla="*/ 910832 w 5421466"/>
                <a:gd name="connsiteY44" fmla="*/ 5544925 h 6199726"/>
                <a:gd name="connsiteX45" fmla="*/ 1523574 w 5421466"/>
                <a:gd name="connsiteY45" fmla="*/ 5761741 h 6199726"/>
                <a:gd name="connsiteX46" fmla="*/ 2336968 w 5421466"/>
                <a:gd name="connsiteY46" fmla="*/ 5729895 h 6199726"/>
                <a:gd name="connsiteX47" fmla="*/ 3483886 w 5421466"/>
                <a:gd name="connsiteY47" fmla="*/ 5540090 h 6199726"/>
                <a:gd name="connsiteX48" fmla="*/ 3704096 w 5421466"/>
                <a:gd name="connsiteY48" fmla="*/ 5581363 h 6199726"/>
                <a:gd name="connsiteX49" fmla="*/ 3506134 w 5421466"/>
                <a:gd name="connsiteY49" fmla="*/ 6199726 h 6199726"/>
                <a:gd name="connsiteX0" fmla="*/ 4469964 w 5421362"/>
                <a:gd name="connsiteY0" fmla="*/ 6067991 h 6199726"/>
                <a:gd name="connsiteX1" fmla="*/ 4204745 w 5421362"/>
                <a:gd name="connsiteY1" fmla="*/ 5516795 h 6199726"/>
                <a:gd name="connsiteX2" fmla="*/ 4281733 w 5421362"/>
                <a:gd name="connsiteY2" fmla="*/ 5237444 h 6199726"/>
                <a:gd name="connsiteX3" fmla="*/ 4631881 w 5421362"/>
                <a:gd name="connsiteY3" fmla="*/ 4847191 h 6199726"/>
                <a:gd name="connsiteX4" fmla="*/ 5058626 w 5421362"/>
                <a:gd name="connsiteY4" fmla="*/ 3800966 h 6199726"/>
                <a:gd name="connsiteX5" fmla="*/ 5416844 w 5421362"/>
                <a:gd name="connsiteY5" fmla="*/ 2735737 h 6199726"/>
                <a:gd name="connsiteX6" fmla="*/ 5209455 w 5421362"/>
                <a:gd name="connsiteY6" fmla="*/ 2801725 h 6199726"/>
                <a:gd name="connsiteX7" fmla="*/ 4508837 w 5421362"/>
                <a:gd name="connsiteY7" fmla="*/ 3248470 h 6199726"/>
                <a:gd name="connsiteX8" fmla="*/ 3722857 w 5421362"/>
                <a:gd name="connsiteY8" fmla="*/ 4079130 h 6199726"/>
                <a:gd name="connsiteX9" fmla="*/ 3757727 w 5421362"/>
                <a:gd name="connsiteY9" fmla="*/ 3546442 h 6199726"/>
                <a:gd name="connsiteX10" fmla="*/ 4087665 w 5421362"/>
                <a:gd name="connsiteY10" fmla="*/ 2009873 h 6199726"/>
                <a:gd name="connsiteX11" fmla="*/ 4285628 w 5421362"/>
                <a:gd name="connsiteY11" fmla="*/ 1302863 h 6199726"/>
                <a:gd name="connsiteX12" fmla="*/ 4313908 w 5421362"/>
                <a:gd name="connsiteY12" fmla="*/ 963498 h 6199726"/>
                <a:gd name="connsiteX13" fmla="*/ 4049958 w 5421362"/>
                <a:gd name="connsiteY13" fmla="*/ 1199168 h 6199726"/>
                <a:gd name="connsiteX14" fmla="*/ 3569191 w 5421362"/>
                <a:gd name="connsiteY14" fmla="*/ 1840191 h 6199726"/>
                <a:gd name="connsiteX15" fmla="*/ 3408935 w 5421362"/>
                <a:gd name="connsiteY15" fmla="*/ 2349238 h 6199726"/>
                <a:gd name="connsiteX16" fmla="*/ 3324094 w 5421362"/>
                <a:gd name="connsiteY16" fmla="*/ 3518162 h 6199726"/>
                <a:gd name="connsiteX17" fmla="*/ 3267533 w 5421362"/>
                <a:gd name="connsiteY17" fmla="*/ 4093197 h 6199726"/>
                <a:gd name="connsiteX18" fmla="*/ 3224446 w 5421362"/>
                <a:gd name="connsiteY18" fmla="*/ 3852295 h 6199726"/>
                <a:gd name="connsiteX19" fmla="*/ 3069570 w 5421362"/>
                <a:gd name="connsiteY19" fmla="*/ 3188224 h 6199726"/>
                <a:gd name="connsiteX20" fmla="*/ 2428547 w 5421362"/>
                <a:gd name="connsiteY20" fmla="*/ 1604521 h 6199726"/>
                <a:gd name="connsiteX21" fmla="*/ 2042048 w 5421362"/>
                <a:gd name="connsiteY21" fmla="*/ 680694 h 6199726"/>
                <a:gd name="connsiteX22" fmla="*/ 1976061 w 5421362"/>
                <a:gd name="connsiteY22" fmla="*/ 237634 h 6199726"/>
                <a:gd name="connsiteX23" fmla="*/ 1853512 w 5421362"/>
                <a:gd name="connsiteY23" fmla="*/ 1964 h 6199726"/>
                <a:gd name="connsiteX24" fmla="*/ 1674403 w 5421362"/>
                <a:gd name="connsiteY24" fmla="*/ 360183 h 6199726"/>
                <a:gd name="connsiteX25" fmla="*/ 1504721 w 5421362"/>
                <a:gd name="connsiteY25" fmla="*/ 1415985 h 6199726"/>
                <a:gd name="connsiteX26" fmla="*/ 1919500 w 5421362"/>
                <a:gd name="connsiteY26" fmla="*/ 2745164 h 6199726"/>
                <a:gd name="connsiteX27" fmla="*/ 2525505 w 5421362"/>
                <a:gd name="connsiteY27" fmla="*/ 3885807 h 6199726"/>
                <a:gd name="connsiteX28" fmla="*/ 2343706 w 5421362"/>
                <a:gd name="connsiteY28" fmla="*/ 3734978 h 6199726"/>
                <a:gd name="connsiteX29" fmla="*/ 1259624 w 5421362"/>
                <a:gd name="connsiteY29" fmla="*/ 2566055 h 6199726"/>
                <a:gd name="connsiteX30" fmla="*/ 760003 w 5421362"/>
                <a:gd name="connsiteY30" fmla="*/ 2019300 h 6199726"/>
                <a:gd name="connsiteX31" fmla="*/ 213248 w 5421362"/>
                <a:gd name="connsiteY31" fmla="*/ 1510253 h 6199726"/>
                <a:gd name="connsiteX32" fmla="*/ 213248 w 5421362"/>
                <a:gd name="connsiteY32" fmla="*/ 1642228 h 6199726"/>
                <a:gd name="connsiteX33" fmla="*/ 694015 w 5421362"/>
                <a:gd name="connsiteY33" fmla="*/ 2980834 h 6199726"/>
                <a:gd name="connsiteX34" fmla="*/ 1287904 w 5421362"/>
                <a:gd name="connsiteY34" fmla="*/ 4102624 h 6199726"/>
                <a:gd name="connsiteX35" fmla="*/ 2042048 w 5421362"/>
                <a:gd name="connsiteY35" fmla="*/ 4715366 h 6199726"/>
                <a:gd name="connsiteX36" fmla="*/ 2771689 w 5421362"/>
                <a:gd name="connsiteY36" fmla="*/ 5012089 h 6199726"/>
                <a:gd name="connsiteX37" fmla="*/ 2315426 w 5421362"/>
                <a:gd name="connsiteY37" fmla="*/ 5092438 h 6199726"/>
                <a:gd name="connsiteX38" fmla="*/ 1495294 w 5421362"/>
                <a:gd name="connsiteY38" fmla="*/ 4922756 h 6199726"/>
                <a:gd name="connsiteX39" fmla="*/ 760003 w 5421362"/>
                <a:gd name="connsiteY39" fmla="*/ 4187465 h 6199726"/>
                <a:gd name="connsiteX40" fmla="*/ 260382 w 5421362"/>
                <a:gd name="connsiteY40" fmla="*/ 3291919 h 6199726"/>
                <a:gd name="connsiteX41" fmla="*/ 5859 w 5421362"/>
                <a:gd name="connsiteY41" fmla="*/ 2924273 h 6199726"/>
                <a:gd name="connsiteX42" fmla="*/ 109554 w 5421362"/>
                <a:gd name="connsiteY42" fmla="*/ 3518162 h 6199726"/>
                <a:gd name="connsiteX43" fmla="*/ 420638 w 5421362"/>
                <a:gd name="connsiteY43" fmla="*/ 4922756 h 6199726"/>
                <a:gd name="connsiteX44" fmla="*/ 910832 w 5421362"/>
                <a:gd name="connsiteY44" fmla="*/ 5544925 h 6199726"/>
                <a:gd name="connsiteX45" fmla="*/ 1523574 w 5421362"/>
                <a:gd name="connsiteY45" fmla="*/ 5761741 h 6199726"/>
                <a:gd name="connsiteX46" fmla="*/ 2336968 w 5421362"/>
                <a:gd name="connsiteY46" fmla="*/ 5729895 h 6199726"/>
                <a:gd name="connsiteX47" fmla="*/ 3483886 w 5421362"/>
                <a:gd name="connsiteY47" fmla="*/ 5540090 h 6199726"/>
                <a:gd name="connsiteX48" fmla="*/ 3704096 w 5421362"/>
                <a:gd name="connsiteY48" fmla="*/ 5581363 h 6199726"/>
                <a:gd name="connsiteX49" fmla="*/ 3506134 w 5421362"/>
                <a:gd name="connsiteY49" fmla="*/ 6199726 h 6199726"/>
                <a:gd name="connsiteX0" fmla="*/ 4469964 w 5421094"/>
                <a:gd name="connsiteY0" fmla="*/ 6067991 h 6199726"/>
                <a:gd name="connsiteX1" fmla="*/ 4204745 w 5421094"/>
                <a:gd name="connsiteY1" fmla="*/ 5516795 h 6199726"/>
                <a:gd name="connsiteX2" fmla="*/ 4281733 w 5421094"/>
                <a:gd name="connsiteY2" fmla="*/ 5237444 h 6199726"/>
                <a:gd name="connsiteX3" fmla="*/ 4631881 w 5421094"/>
                <a:gd name="connsiteY3" fmla="*/ 4847191 h 6199726"/>
                <a:gd name="connsiteX4" fmla="*/ 5058626 w 5421094"/>
                <a:gd name="connsiteY4" fmla="*/ 3800966 h 6199726"/>
                <a:gd name="connsiteX5" fmla="*/ 5416844 w 5421094"/>
                <a:gd name="connsiteY5" fmla="*/ 2735737 h 6199726"/>
                <a:gd name="connsiteX6" fmla="*/ 5209455 w 5421094"/>
                <a:gd name="connsiteY6" fmla="*/ 2801725 h 6199726"/>
                <a:gd name="connsiteX7" fmla="*/ 4553133 w 5421094"/>
                <a:gd name="connsiteY7" fmla="*/ 3267454 h 6199726"/>
                <a:gd name="connsiteX8" fmla="*/ 3722857 w 5421094"/>
                <a:gd name="connsiteY8" fmla="*/ 4079130 h 6199726"/>
                <a:gd name="connsiteX9" fmla="*/ 3757727 w 5421094"/>
                <a:gd name="connsiteY9" fmla="*/ 3546442 h 6199726"/>
                <a:gd name="connsiteX10" fmla="*/ 4087665 w 5421094"/>
                <a:gd name="connsiteY10" fmla="*/ 2009873 h 6199726"/>
                <a:gd name="connsiteX11" fmla="*/ 4285628 w 5421094"/>
                <a:gd name="connsiteY11" fmla="*/ 1302863 h 6199726"/>
                <a:gd name="connsiteX12" fmla="*/ 4313908 w 5421094"/>
                <a:gd name="connsiteY12" fmla="*/ 963498 h 6199726"/>
                <a:gd name="connsiteX13" fmla="*/ 4049958 w 5421094"/>
                <a:gd name="connsiteY13" fmla="*/ 1199168 h 6199726"/>
                <a:gd name="connsiteX14" fmla="*/ 3569191 w 5421094"/>
                <a:gd name="connsiteY14" fmla="*/ 1840191 h 6199726"/>
                <a:gd name="connsiteX15" fmla="*/ 3408935 w 5421094"/>
                <a:gd name="connsiteY15" fmla="*/ 2349238 h 6199726"/>
                <a:gd name="connsiteX16" fmla="*/ 3324094 w 5421094"/>
                <a:gd name="connsiteY16" fmla="*/ 3518162 h 6199726"/>
                <a:gd name="connsiteX17" fmla="*/ 3267533 w 5421094"/>
                <a:gd name="connsiteY17" fmla="*/ 4093197 h 6199726"/>
                <a:gd name="connsiteX18" fmla="*/ 3224446 w 5421094"/>
                <a:gd name="connsiteY18" fmla="*/ 3852295 h 6199726"/>
                <a:gd name="connsiteX19" fmla="*/ 3069570 w 5421094"/>
                <a:gd name="connsiteY19" fmla="*/ 3188224 h 6199726"/>
                <a:gd name="connsiteX20" fmla="*/ 2428547 w 5421094"/>
                <a:gd name="connsiteY20" fmla="*/ 1604521 h 6199726"/>
                <a:gd name="connsiteX21" fmla="*/ 2042048 w 5421094"/>
                <a:gd name="connsiteY21" fmla="*/ 680694 h 6199726"/>
                <a:gd name="connsiteX22" fmla="*/ 1976061 w 5421094"/>
                <a:gd name="connsiteY22" fmla="*/ 237634 h 6199726"/>
                <a:gd name="connsiteX23" fmla="*/ 1853512 w 5421094"/>
                <a:gd name="connsiteY23" fmla="*/ 1964 h 6199726"/>
                <a:gd name="connsiteX24" fmla="*/ 1674403 w 5421094"/>
                <a:gd name="connsiteY24" fmla="*/ 360183 h 6199726"/>
                <a:gd name="connsiteX25" fmla="*/ 1504721 w 5421094"/>
                <a:gd name="connsiteY25" fmla="*/ 1415985 h 6199726"/>
                <a:gd name="connsiteX26" fmla="*/ 1919500 w 5421094"/>
                <a:gd name="connsiteY26" fmla="*/ 2745164 h 6199726"/>
                <a:gd name="connsiteX27" fmla="*/ 2525505 w 5421094"/>
                <a:gd name="connsiteY27" fmla="*/ 3885807 h 6199726"/>
                <a:gd name="connsiteX28" fmla="*/ 2343706 w 5421094"/>
                <a:gd name="connsiteY28" fmla="*/ 3734978 h 6199726"/>
                <a:gd name="connsiteX29" fmla="*/ 1259624 w 5421094"/>
                <a:gd name="connsiteY29" fmla="*/ 2566055 h 6199726"/>
                <a:gd name="connsiteX30" fmla="*/ 760003 w 5421094"/>
                <a:gd name="connsiteY30" fmla="*/ 2019300 h 6199726"/>
                <a:gd name="connsiteX31" fmla="*/ 213248 w 5421094"/>
                <a:gd name="connsiteY31" fmla="*/ 1510253 h 6199726"/>
                <a:gd name="connsiteX32" fmla="*/ 213248 w 5421094"/>
                <a:gd name="connsiteY32" fmla="*/ 1642228 h 6199726"/>
                <a:gd name="connsiteX33" fmla="*/ 694015 w 5421094"/>
                <a:gd name="connsiteY33" fmla="*/ 2980834 h 6199726"/>
                <a:gd name="connsiteX34" fmla="*/ 1287904 w 5421094"/>
                <a:gd name="connsiteY34" fmla="*/ 4102624 h 6199726"/>
                <a:gd name="connsiteX35" fmla="*/ 2042048 w 5421094"/>
                <a:gd name="connsiteY35" fmla="*/ 4715366 h 6199726"/>
                <a:gd name="connsiteX36" fmla="*/ 2771689 w 5421094"/>
                <a:gd name="connsiteY36" fmla="*/ 5012089 h 6199726"/>
                <a:gd name="connsiteX37" fmla="*/ 2315426 w 5421094"/>
                <a:gd name="connsiteY37" fmla="*/ 5092438 h 6199726"/>
                <a:gd name="connsiteX38" fmla="*/ 1495294 w 5421094"/>
                <a:gd name="connsiteY38" fmla="*/ 4922756 h 6199726"/>
                <a:gd name="connsiteX39" fmla="*/ 760003 w 5421094"/>
                <a:gd name="connsiteY39" fmla="*/ 4187465 h 6199726"/>
                <a:gd name="connsiteX40" fmla="*/ 260382 w 5421094"/>
                <a:gd name="connsiteY40" fmla="*/ 3291919 h 6199726"/>
                <a:gd name="connsiteX41" fmla="*/ 5859 w 5421094"/>
                <a:gd name="connsiteY41" fmla="*/ 2924273 h 6199726"/>
                <a:gd name="connsiteX42" fmla="*/ 109554 w 5421094"/>
                <a:gd name="connsiteY42" fmla="*/ 3518162 h 6199726"/>
                <a:gd name="connsiteX43" fmla="*/ 420638 w 5421094"/>
                <a:gd name="connsiteY43" fmla="*/ 4922756 h 6199726"/>
                <a:gd name="connsiteX44" fmla="*/ 910832 w 5421094"/>
                <a:gd name="connsiteY44" fmla="*/ 5544925 h 6199726"/>
                <a:gd name="connsiteX45" fmla="*/ 1523574 w 5421094"/>
                <a:gd name="connsiteY45" fmla="*/ 5761741 h 6199726"/>
                <a:gd name="connsiteX46" fmla="*/ 2336968 w 5421094"/>
                <a:gd name="connsiteY46" fmla="*/ 5729895 h 6199726"/>
                <a:gd name="connsiteX47" fmla="*/ 3483886 w 5421094"/>
                <a:gd name="connsiteY47" fmla="*/ 5540090 h 6199726"/>
                <a:gd name="connsiteX48" fmla="*/ 3704096 w 5421094"/>
                <a:gd name="connsiteY48" fmla="*/ 5581363 h 6199726"/>
                <a:gd name="connsiteX49" fmla="*/ 3506134 w 5421094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24094 w 5426208"/>
                <a:gd name="connsiteY16" fmla="*/ 3518162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087665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22857 w 5426208"/>
                <a:gd name="connsiteY8" fmla="*/ 4079130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57727 w 5426208"/>
                <a:gd name="connsiteY9" fmla="*/ 3546442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35513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05110 w 5426208"/>
                <a:gd name="connsiteY16" fmla="*/ 3464374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67533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69570 w 5426208"/>
                <a:gd name="connsiteY19" fmla="*/ 3188224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224446 w 5426208"/>
                <a:gd name="connsiteY18" fmla="*/ 3852295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315426 w 5426208"/>
                <a:gd name="connsiteY37" fmla="*/ 5092438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95294 w 5426208"/>
                <a:gd name="connsiteY38" fmla="*/ 4922756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745005 w 5426208"/>
                <a:gd name="connsiteY8" fmla="*/ 4101278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355734 w 5426208"/>
                <a:gd name="connsiteY16" fmla="*/ 3467538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313908 w 5426208"/>
                <a:gd name="connsiteY12" fmla="*/ 963498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569191 w 5426208"/>
                <a:gd name="connsiteY14" fmla="*/ 1840191 h 6199726"/>
                <a:gd name="connsiteX15" fmla="*/ 3408935 w 5426208"/>
                <a:gd name="connsiteY15" fmla="*/ 2349238 h 6199726"/>
                <a:gd name="connsiteX16" fmla="*/ 3287203 w 5426208"/>
                <a:gd name="connsiteY16" fmla="*/ 3409262 h 6199726"/>
                <a:gd name="connsiteX17" fmla="*/ 3292845 w 5426208"/>
                <a:gd name="connsiteY17" fmla="*/ 4093197 h 6199726"/>
                <a:gd name="connsiteX18" fmla="*/ 3192806 w 5426208"/>
                <a:gd name="connsiteY18" fmla="*/ 3842803 h 6199726"/>
                <a:gd name="connsiteX19" fmla="*/ 3006290 w 5426208"/>
                <a:gd name="connsiteY19" fmla="*/ 2973071 h 6199726"/>
                <a:gd name="connsiteX20" fmla="*/ 2428547 w 5426208"/>
                <a:gd name="connsiteY20" fmla="*/ 1604521 h 6199726"/>
                <a:gd name="connsiteX21" fmla="*/ 2042048 w 5426208"/>
                <a:gd name="connsiteY21" fmla="*/ 680694 h 6199726"/>
                <a:gd name="connsiteX22" fmla="*/ 1976061 w 5426208"/>
                <a:gd name="connsiteY22" fmla="*/ 237634 h 6199726"/>
                <a:gd name="connsiteX23" fmla="*/ 1853512 w 5426208"/>
                <a:gd name="connsiteY23" fmla="*/ 1964 h 6199726"/>
                <a:gd name="connsiteX24" fmla="*/ 1674403 w 5426208"/>
                <a:gd name="connsiteY24" fmla="*/ 360183 h 6199726"/>
                <a:gd name="connsiteX25" fmla="*/ 1504721 w 5426208"/>
                <a:gd name="connsiteY25" fmla="*/ 1415985 h 6199726"/>
                <a:gd name="connsiteX26" fmla="*/ 1919500 w 5426208"/>
                <a:gd name="connsiteY26" fmla="*/ 2745164 h 6199726"/>
                <a:gd name="connsiteX27" fmla="*/ 2525505 w 5426208"/>
                <a:gd name="connsiteY27" fmla="*/ 3885807 h 6199726"/>
                <a:gd name="connsiteX28" fmla="*/ 2343706 w 5426208"/>
                <a:gd name="connsiteY28" fmla="*/ 3734978 h 6199726"/>
                <a:gd name="connsiteX29" fmla="*/ 1259624 w 5426208"/>
                <a:gd name="connsiteY29" fmla="*/ 2566055 h 6199726"/>
                <a:gd name="connsiteX30" fmla="*/ 760003 w 5426208"/>
                <a:gd name="connsiteY30" fmla="*/ 2019300 h 6199726"/>
                <a:gd name="connsiteX31" fmla="*/ 213248 w 5426208"/>
                <a:gd name="connsiteY31" fmla="*/ 1510253 h 6199726"/>
                <a:gd name="connsiteX32" fmla="*/ 213248 w 5426208"/>
                <a:gd name="connsiteY32" fmla="*/ 1642228 h 6199726"/>
                <a:gd name="connsiteX33" fmla="*/ 694015 w 5426208"/>
                <a:gd name="connsiteY33" fmla="*/ 2980834 h 6199726"/>
                <a:gd name="connsiteX34" fmla="*/ 1287904 w 5426208"/>
                <a:gd name="connsiteY34" fmla="*/ 4102624 h 6199726"/>
                <a:gd name="connsiteX35" fmla="*/ 2042048 w 5426208"/>
                <a:gd name="connsiteY35" fmla="*/ 4715366 h 6199726"/>
                <a:gd name="connsiteX36" fmla="*/ 2771689 w 5426208"/>
                <a:gd name="connsiteY36" fmla="*/ 5012089 h 6199726"/>
                <a:gd name="connsiteX37" fmla="*/ 2258473 w 5426208"/>
                <a:gd name="connsiteY37" fmla="*/ 5048142 h 6199726"/>
                <a:gd name="connsiteX38" fmla="*/ 1485802 w 5426208"/>
                <a:gd name="connsiteY38" fmla="*/ 4878460 h 6199726"/>
                <a:gd name="connsiteX39" fmla="*/ 760003 w 5426208"/>
                <a:gd name="connsiteY39" fmla="*/ 4187465 h 6199726"/>
                <a:gd name="connsiteX40" fmla="*/ 260382 w 5426208"/>
                <a:gd name="connsiteY40" fmla="*/ 3291919 h 6199726"/>
                <a:gd name="connsiteX41" fmla="*/ 5859 w 5426208"/>
                <a:gd name="connsiteY41" fmla="*/ 2924273 h 6199726"/>
                <a:gd name="connsiteX42" fmla="*/ 109554 w 5426208"/>
                <a:gd name="connsiteY42" fmla="*/ 3518162 h 6199726"/>
                <a:gd name="connsiteX43" fmla="*/ 420638 w 5426208"/>
                <a:gd name="connsiteY43" fmla="*/ 4922756 h 6199726"/>
                <a:gd name="connsiteX44" fmla="*/ 910832 w 5426208"/>
                <a:gd name="connsiteY44" fmla="*/ 5544925 h 6199726"/>
                <a:gd name="connsiteX45" fmla="*/ 1523574 w 5426208"/>
                <a:gd name="connsiteY45" fmla="*/ 5761741 h 6199726"/>
                <a:gd name="connsiteX46" fmla="*/ 2336968 w 5426208"/>
                <a:gd name="connsiteY46" fmla="*/ 5729895 h 6199726"/>
                <a:gd name="connsiteX47" fmla="*/ 3483886 w 5426208"/>
                <a:gd name="connsiteY47" fmla="*/ 5540090 h 6199726"/>
                <a:gd name="connsiteX48" fmla="*/ 3704096 w 5426208"/>
                <a:gd name="connsiteY48" fmla="*/ 5581363 h 6199726"/>
                <a:gd name="connsiteX49" fmla="*/ 3506134 w 5426208"/>
                <a:gd name="connsiteY49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465260 w 5426208"/>
                <a:gd name="connsiteY12" fmla="*/ 875787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285628 w 5426208"/>
                <a:gd name="connsiteY11" fmla="*/ 1302863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20181 w 5426208"/>
                <a:gd name="connsiteY8" fmla="*/ 427796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798859 w 5426208"/>
                <a:gd name="connsiteY9" fmla="*/ 3549606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08935 w 5426208"/>
                <a:gd name="connsiteY14" fmla="*/ 2349238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428547 w 5426208"/>
                <a:gd name="connsiteY19" fmla="*/ 1604521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10832 w 5426208"/>
                <a:gd name="connsiteY43" fmla="*/ 5544925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43706 w 5426208"/>
                <a:gd name="connsiteY27" fmla="*/ 373497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315002 w 5426208"/>
                <a:gd name="connsiteY27" fmla="*/ 3777648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286298 w 5426208"/>
                <a:gd name="connsiteY27" fmla="*/ 3820319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425170 w 5426208"/>
                <a:gd name="connsiteY27" fmla="*/ 397992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41484 w 5426208"/>
                <a:gd name="connsiteY27" fmla="*/ 4066317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281733 w 5426208"/>
                <a:gd name="connsiteY2" fmla="*/ 5237444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04745 w 5426208"/>
                <a:gd name="connsiteY1" fmla="*/ 5516795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21818 w 5426208"/>
                <a:gd name="connsiteY2" fmla="*/ 5223618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704096 w 5426208"/>
                <a:gd name="connsiteY47" fmla="*/ 5581363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36968 w 5426208"/>
                <a:gd name="connsiteY45" fmla="*/ 5729895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3897197 w 5426208"/>
                <a:gd name="connsiteY9" fmla="*/ 3571203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150946 w 5426208"/>
                <a:gd name="connsiteY10" fmla="*/ 2009873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347694 w 5426208"/>
                <a:gd name="connsiteY11" fmla="*/ 1408876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1 h 6199726"/>
                <a:gd name="connsiteX1" fmla="*/ 4282215 w 5426208"/>
                <a:gd name="connsiteY1" fmla="*/ 5520236 h 6199726"/>
                <a:gd name="connsiteX2" fmla="*/ 4330110 w 5426208"/>
                <a:gd name="connsiteY2" fmla="*/ 5252177 h 6199726"/>
                <a:gd name="connsiteX3" fmla="*/ 4631881 w 5426208"/>
                <a:gd name="connsiteY3" fmla="*/ 4847191 h 6199726"/>
                <a:gd name="connsiteX4" fmla="*/ 5058626 w 5426208"/>
                <a:gd name="connsiteY4" fmla="*/ 3800966 h 6199726"/>
                <a:gd name="connsiteX5" fmla="*/ 5416844 w 5426208"/>
                <a:gd name="connsiteY5" fmla="*/ 2735737 h 6199726"/>
                <a:gd name="connsiteX6" fmla="*/ 5253752 w 5426208"/>
                <a:gd name="connsiteY6" fmla="*/ 2747937 h 6199726"/>
                <a:gd name="connsiteX7" fmla="*/ 4553133 w 5426208"/>
                <a:gd name="connsiteY7" fmla="*/ 3267454 h 6199726"/>
                <a:gd name="connsiteX8" fmla="*/ 3980892 w 5426208"/>
                <a:gd name="connsiteY8" fmla="*/ 4210607 h 6199726"/>
                <a:gd name="connsiteX9" fmla="*/ 4002122 w 5426208"/>
                <a:gd name="connsiteY9" fmla="*/ 3520509 h 6199726"/>
                <a:gd name="connsiteX10" fmla="*/ 4261463 w 5426208"/>
                <a:gd name="connsiteY10" fmla="*/ 1983295 h 6199726"/>
                <a:gd name="connsiteX11" fmla="*/ 4416873 w 5426208"/>
                <a:gd name="connsiteY11" fmla="*/ 1383755 h 6199726"/>
                <a:gd name="connsiteX12" fmla="*/ 4596120 w 5426208"/>
                <a:gd name="connsiteY12" fmla="*/ 925301 h 6199726"/>
                <a:gd name="connsiteX13" fmla="*/ 4049958 w 5426208"/>
                <a:gd name="connsiteY13" fmla="*/ 1199168 h 6199726"/>
                <a:gd name="connsiteX14" fmla="*/ 3488008 w 5426208"/>
                <a:gd name="connsiteY14" fmla="*/ 2315589 h 6199726"/>
                <a:gd name="connsiteX15" fmla="*/ 3287203 w 5426208"/>
                <a:gd name="connsiteY15" fmla="*/ 3409262 h 6199726"/>
                <a:gd name="connsiteX16" fmla="*/ 3292845 w 5426208"/>
                <a:gd name="connsiteY16" fmla="*/ 4093197 h 6199726"/>
                <a:gd name="connsiteX17" fmla="*/ 3192806 w 5426208"/>
                <a:gd name="connsiteY17" fmla="*/ 3842803 h 6199726"/>
                <a:gd name="connsiteX18" fmla="*/ 3006290 w 5426208"/>
                <a:gd name="connsiteY18" fmla="*/ 2973071 h 6199726"/>
                <a:gd name="connsiteX19" fmla="*/ 2391566 w 5426208"/>
                <a:gd name="connsiteY19" fmla="*/ 1651865 h 6199726"/>
                <a:gd name="connsiteX20" fmla="*/ 2042048 w 5426208"/>
                <a:gd name="connsiteY20" fmla="*/ 680694 h 6199726"/>
                <a:gd name="connsiteX21" fmla="*/ 1976061 w 5426208"/>
                <a:gd name="connsiteY21" fmla="*/ 237634 h 6199726"/>
                <a:gd name="connsiteX22" fmla="*/ 1853512 w 5426208"/>
                <a:gd name="connsiteY22" fmla="*/ 1964 h 6199726"/>
                <a:gd name="connsiteX23" fmla="*/ 1674403 w 5426208"/>
                <a:gd name="connsiteY23" fmla="*/ 360183 h 6199726"/>
                <a:gd name="connsiteX24" fmla="*/ 1504721 w 5426208"/>
                <a:gd name="connsiteY24" fmla="*/ 1415985 h 6199726"/>
                <a:gd name="connsiteX25" fmla="*/ 1919500 w 5426208"/>
                <a:gd name="connsiteY25" fmla="*/ 2745164 h 6199726"/>
                <a:gd name="connsiteX26" fmla="*/ 2525505 w 5426208"/>
                <a:gd name="connsiteY26" fmla="*/ 3885807 h 6199726"/>
                <a:gd name="connsiteX27" fmla="*/ 2507282 w 5426208"/>
                <a:gd name="connsiteY27" fmla="*/ 4079026 h 6199726"/>
                <a:gd name="connsiteX28" fmla="*/ 1259624 w 5426208"/>
                <a:gd name="connsiteY28" fmla="*/ 2566055 h 6199726"/>
                <a:gd name="connsiteX29" fmla="*/ 760003 w 5426208"/>
                <a:gd name="connsiteY29" fmla="*/ 2019300 h 6199726"/>
                <a:gd name="connsiteX30" fmla="*/ 213248 w 5426208"/>
                <a:gd name="connsiteY30" fmla="*/ 1510253 h 6199726"/>
                <a:gd name="connsiteX31" fmla="*/ 213248 w 5426208"/>
                <a:gd name="connsiteY31" fmla="*/ 1642228 h 6199726"/>
                <a:gd name="connsiteX32" fmla="*/ 694015 w 5426208"/>
                <a:gd name="connsiteY32" fmla="*/ 2980834 h 6199726"/>
                <a:gd name="connsiteX33" fmla="*/ 1287904 w 5426208"/>
                <a:gd name="connsiteY33" fmla="*/ 4102624 h 6199726"/>
                <a:gd name="connsiteX34" fmla="*/ 2042048 w 5426208"/>
                <a:gd name="connsiteY34" fmla="*/ 4715366 h 6199726"/>
                <a:gd name="connsiteX35" fmla="*/ 2771689 w 5426208"/>
                <a:gd name="connsiteY35" fmla="*/ 5012089 h 6199726"/>
                <a:gd name="connsiteX36" fmla="*/ 2258473 w 5426208"/>
                <a:gd name="connsiteY36" fmla="*/ 5048142 h 6199726"/>
                <a:gd name="connsiteX37" fmla="*/ 1485802 w 5426208"/>
                <a:gd name="connsiteY37" fmla="*/ 4878460 h 6199726"/>
                <a:gd name="connsiteX38" fmla="*/ 760003 w 5426208"/>
                <a:gd name="connsiteY38" fmla="*/ 4187465 h 6199726"/>
                <a:gd name="connsiteX39" fmla="*/ 260382 w 5426208"/>
                <a:gd name="connsiteY39" fmla="*/ 3291919 h 6199726"/>
                <a:gd name="connsiteX40" fmla="*/ 5859 w 5426208"/>
                <a:gd name="connsiteY40" fmla="*/ 2924273 h 6199726"/>
                <a:gd name="connsiteX41" fmla="*/ 109554 w 5426208"/>
                <a:gd name="connsiteY41" fmla="*/ 3518162 h 6199726"/>
                <a:gd name="connsiteX42" fmla="*/ 420638 w 5426208"/>
                <a:gd name="connsiteY42" fmla="*/ 4922756 h 6199726"/>
                <a:gd name="connsiteX43" fmla="*/ 967661 w 5426208"/>
                <a:gd name="connsiteY43" fmla="*/ 5506207 h 6199726"/>
                <a:gd name="connsiteX44" fmla="*/ 1523574 w 5426208"/>
                <a:gd name="connsiteY44" fmla="*/ 5761741 h 6199726"/>
                <a:gd name="connsiteX45" fmla="*/ 2369727 w 5426208"/>
                <a:gd name="connsiteY45" fmla="*/ 5813687 h 6199726"/>
                <a:gd name="connsiteX46" fmla="*/ 3483886 w 5426208"/>
                <a:gd name="connsiteY46" fmla="*/ 5540090 h 6199726"/>
                <a:gd name="connsiteX47" fmla="*/ 3575885 w 5426208"/>
                <a:gd name="connsiteY47" fmla="*/ 5668217 h 6199726"/>
                <a:gd name="connsiteX48" fmla="*/ 3506134 w 5426208"/>
                <a:gd name="connsiteY48" fmla="*/ 6199726 h 6199726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391566 w 5426208"/>
                <a:gd name="connsiteY19" fmla="*/ 1651870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25505 w 5426208"/>
                <a:gd name="connsiteY26" fmla="*/ 3885812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42048 w 5426208"/>
                <a:gd name="connsiteY34" fmla="*/ 471537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87904 w 5426208"/>
                <a:gd name="connsiteY33" fmla="*/ 410262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75885 w 5426208"/>
                <a:gd name="connsiteY47" fmla="*/ 5668222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483886 w 5426208"/>
                <a:gd name="connsiteY46" fmla="*/ 5540095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369727 w 5426208"/>
                <a:gd name="connsiteY45" fmla="*/ 5813692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771689 w 5426208"/>
                <a:gd name="connsiteY35" fmla="*/ 501209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258473 w 5426208"/>
                <a:gd name="connsiteY36" fmla="*/ 504814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485802 w 5426208"/>
                <a:gd name="connsiteY37" fmla="*/ 4878465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7996 h 6199731"/>
                <a:gd name="connsiteX1" fmla="*/ 4282215 w 5426208"/>
                <a:gd name="connsiteY1" fmla="*/ 5520241 h 6199731"/>
                <a:gd name="connsiteX2" fmla="*/ 4330110 w 5426208"/>
                <a:gd name="connsiteY2" fmla="*/ 5252182 h 6199731"/>
                <a:gd name="connsiteX3" fmla="*/ 4631881 w 5426208"/>
                <a:gd name="connsiteY3" fmla="*/ 4847196 h 6199731"/>
                <a:gd name="connsiteX4" fmla="*/ 5058626 w 5426208"/>
                <a:gd name="connsiteY4" fmla="*/ 3800971 h 6199731"/>
                <a:gd name="connsiteX5" fmla="*/ 5416844 w 5426208"/>
                <a:gd name="connsiteY5" fmla="*/ 2735742 h 6199731"/>
                <a:gd name="connsiteX6" fmla="*/ 5253752 w 5426208"/>
                <a:gd name="connsiteY6" fmla="*/ 2747942 h 6199731"/>
                <a:gd name="connsiteX7" fmla="*/ 4553133 w 5426208"/>
                <a:gd name="connsiteY7" fmla="*/ 3267459 h 6199731"/>
                <a:gd name="connsiteX8" fmla="*/ 3980892 w 5426208"/>
                <a:gd name="connsiteY8" fmla="*/ 4210612 h 6199731"/>
                <a:gd name="connsiteX9" fmla="*/ 4002122 w 5426208"/>
                <a:gd name="connsiteY9" fmla="*/ 3520514 h 6199731"/>
                <a:gd name="connsiteX10" fmla="*/ 4261463 w 5426208"/>
                <a:gd name="connsiteY10" fmla="*/ 1983300 h 6199731"/>
                <a:gd name="connsiteX11" fmla="*/ 4416873 w 5426208"/>
                <a:gd name="connsiteY11" fmla="*/ 1383760 h 6199731"/>
                <a:gd name="connsiteX12" fmla="*/ 4596120 w 5426208"/>
                <a:gd name="connsiteY12" fmla="*/ 925306 h 6199731"/>
                <a:gd name="connsiteX13" fmla="*/ 4049958 w 5426208"/>
                <a:gd name="connsiteY13" fmla="*/ 1199173 h 6199731"/>
                <a:gd name="connsiteX14" fmla="*/ 3488008 w 5426208"/>
                <a:gd name="connsiteY14" fmla="*/ 2315594 h 6199731"/>
                <a:gd name="connsiteX15" fmla="*/ 3287203 w 5426208"/>
                <a:gd name="connsiteY15" fmla="*/ 3409267 h 6199731"/>
                <a:gd name="connsiteX16" fmla="*/ 3292845 w 5426208"/>
                <a:gd name="connsiteY16" fmla="*/ 4093202 h 6199731"/>
                <a:gd name="connsiteX17" fmla="*/ 3192806 w 5426208"/>
                <a:gd name="connsiteY17" fmla="*/ 3842808 h 6199731"/>
                <a:gd name="connsiteX18" fmla="*/ 3006290 w 5426208"/>
                <a:gd name="connsiteY18" fmla="*/ 2973076 h 6199731"/>
                <a:gd name="connsiteX19" fmla="*/ 2437902 w 5426208"/>
                <a:gd name="connsiteY19" fmla="*/ 1628845 h 6199731"/>
                <a:gd name="connsiteX20" fmla="*/ 2086078 w 5426208"/>
                <a:gd name="connsiteY20" fmla="*/ 683692 h 6199731"/>
                <a:gd name="connsiteX21" fmla="*/ 1976061 w 5426208"/>
                <a:gd name="connsiteY21" fmla="*/ 237639 h 6199731"/>
                <a:gd name="connsiteX22" fmla="*/ 1853512 w 5426208"/>
                <a:gd name="connsiteY22" fmla="*/ 1969 h 6199731"/>
                <a:gd name="connsiteX23" fmla="*/ 1674403 w 5426208"/>
                <a:gd name="connsiteY23" fmla="*/ 360188 h 6199731"/>
                <a:gd name="connsiteX24" fmla="*/ 1504721 w 5426208"/>
                <a:gd name="connsiteY24" fmla="*/ 1415990 h 6199731"/>
                <a:gd name="connsiteX25" fmla="*/ 1919500 w 5426208"/>
                <a:gd name="connsiteY25" fmla="*/ 2745169 h 6199731"/>
                <a:gd name="connsiteX26" fmla="*/ 2511779 w 5426208"/>
                <a:gd name="connsiteY26" fmla="*/ 3912880 h 6199731"/>
                <a:gd name="connsiteX27" fmla="*/ 2507282 w 5426208"/>
                <a:gd name="connsiteY27" fmla="*/ 4079031 h 6199731"/>
                <a:gd name="connsiteX28" fmla="*/ 1259624 w 5426208"/>
                <a:gd name="connsiteY28" fmla="*/ 2566060 h 6199731"/>
                <a:gd name="connsiteX29" fmla="*/ 760003 w 5426208"/>
                <a:gd name="connsiteY29" fmla="*/ 2019305 h 6199731"/>
                <a:gd name="connsiteX30" fmla="*/ 213248 w 5426208"/>
                <a:gd name="connsiteY30" fmla="*/ 1510258 h 6199731"/>
                <a:gd name="connsiteX31" fmla="*/ 213248 w 5426208"/>
                <a:gd name="connsiteY31" fmla="*/ 1642233 h 6199731"/>
                <a:gd name="connsiteX32" fmla="*/ 694015 w 5426208"/>
                <a:gd name="connsiteY32" fmla="*/ 2980839 h 6199731"/>
                <a:gd name="connsiteX33" fmla="*/ 1253280 w 5426208"/>
                <a:gd name="connsiteY33" fmla="*/ 4010799 h 6199731"/>
                <a:gd name="connsiteX34" fmla="*/ 2015715 w 5426208"/>
                <a:gd name="connsiteY34" fmla="*/ 4652101 h 6199731"/>
                <a:gd name="connsiteX35" fmla="*/ 2631307 w 5426208"/>
                <a:gd name="connsiteY35" fmla="*/ 4974554 h 6199731"/>
                <a:gd name="connsiteX36" fmla="*/ 2175214 w 5426208"/>
                <a:gd name="connsiteY36" fmla="*/ 5005357 h 6199731"/>
                <a:gd name="connsiteX37" fmla="*/ 1502268 w 5426208"/>
                <a:gd name="connsiteY37" fmla="*/ 4791324 h 6199731"/>
                <a:gd name="connsiteX38" fmla="*/ 760003 w 5426208"/>
                <a:gd name="connsiteY38" fmla="*/ 4187470 h 6199731"/>
                <a:gd name="connsiteX39" fmla="*/ 260382 w 5426208"/>
                <a:gd name="connsiteY39" fmla="*/ 3291924 h 6199731"/>
                <a:gd name="connsiteX40" fmla="*/ 5859 w 5426208"/>
                <a:gd name="connsiteY40" fmla="*/ 2924278 h 6199731"/>
                <a:gd name="connsiteX41" fmla="*/ 109554 w 5426208"/>
                <a:gd name="connsiteY41" fmla="*/ 3518167 h 6199731"/>
                <a:gd name="connsiteX42" fmla="*/ 420638 w 5426208"/>
                <a:gd name="connsiteY42" fmla="*/ 4922761 h 6199731"/>
                <a:gd name="connsiteX43" fmla="*/ 967661 w 5426208"/>
                <a:gd name="connsiteY43" fmla="*/ 5506212 h 6199731"/>
                <a:gd name="connsiteX44" fmla="*/ 1523574 w 5426208"/>
                <a:gd name="connsiteY44" fmla="*/ 5761746 h 6199731"/>
                <a:gd name="connsiteX45" fmla="*/ 2471273 w 5426208"/>
                <a:gd name="connsiteY45" fmla="*/ 5841898 h 6199731"/>
                <a:gd name="connsiteX46" fmla="*/ 3384948 w 5426208"/>
                <a:gd name="connsiteY46" fmla="*/ 5645372 h 6199731"/>
                <a:gd name="connsiteX47" fmla="*/ 3500869 w 5426208"/>
                <a:gd name="connsiteY47" fmla="*/ 5718513 h 6199731"/>
                <a:gd name="connsiteX48" fmla="*/ 3506134 w 5426208"/>
                <a:gd name="connsiteY48" fmla="*/ 6199731 h 6199731"/>
                <a:gd name="connsiteX0" fmla="*/ 4469964 w 5426208"/>
                <a:gd name="connsiteY0" fmla="*/ 6068369 h 6200104"/>
                <a:gd name="connsiteX1" fmla="*/ 4282215 w 5426208"/>
                <a:gd name="connsiteY1" fmla="*/ 5520614 h 6200104"/>
                <a:gd name="connsiteX2" fmla="*/ 4330110 w 5426208"/>
                <a:gd name="connsiteY2" fmla="*/ 5252555 h 6200104"/>
                <a:gd name="connsiteX3" fmla="*/ 4631881 w 5426208"/>
                <a:gd name="connsiteY3" fmla="*/ 4847569 h 6200104"/>
                <a:gd name="connsiteX4" fmla="*/ 5058626 w 5426208"/>
                <a:gd name="connsiteY4" fmla="*/ 3801344 h 6200104"/>
                <a:gd name="connsiteX5" fmla="*/ 5416844 w 5426208"/>
                <a:gd name="connsiteY5" fmla="*/ 2736115 h 6200104"/>
                <a:gd name="connsiteX6" fmla="*/ 5253752 w 5426208"/>
                <a:gd name="connsiteY6" fmla="*/ 2748315 h 6200104"/>
                <a:gd name="connsiteX7" fmla="*/ 4553133 w 5426208"/>
                <a:gd name="connsiteY7" fmla="*/ 3267832 h 6200104"/>
                <a:gd name="connsiteX8" fmla="*/ 3980892 w 5426208"/>
                <a:gd name="connsiteY8" fmla="*/ 4210985 h 6200104"/>
                <a:gd name="connsiteX9" fmla="*/ 4002122 w 5426208"/>
                <a:gd name="connsiteY9" fmla="*/ 3520887 h 6200104"/>
                <a:gd name="connsiteX10" fmla="*/ 4261463 w 5426208"/>
                <a:gd name="connsiteY10" fmla="*/ 1983673 h 6200104"/>
                <a:gd name="connsiteX11" fmla="*/ 4416873 w 5426208"/>
                <a:gd name="connsiteY11" fmla="*/ 1384133 h 6200104"/>
                <a:gd name="connsiteX12" fmla="*/ 4596120 w 5426208"/>
                <a:gd name="connsiteY12" fmla="*/ 925679 h 6200104"/>
                <a:gd name="connsiteX13" fmla="*/ 4049958 w 5426208"/>
                <a:gd name="connsiteY13" fmla="*/ 1199546 h 6200104"/>
                <a:gd name="connsiteX14" fmla="*/ 3488008 w 5426208"/>
                <a:gd name="connsiteY14" fmla="*/ 2315967 h 6200104"/>
                <a:gd name="connsiteX15" fmla="*/ 3287203 w 5426208"/>
                <a:gd name="connsiteY15" fmla="*/ 3409640 h 6200104"/>
                <a:gd name="connsiteX16" fmla="*/ 3292845 w 5426208"/>
                <a:gd name="connsiteY16" fmla="*/ 4093575 h 6200104"/>
                <a:gd name="connsiteX17" fmla="*/ 3192806 w 5426208"/>
                <a:gd name="connsiteY17" fmla="*/ 3843181 h 6200104"/>
                <a:gd name="connsiteX18" fmla="*/ 3006290 w 5426208"/>
                <a:gd name="connsiteY18" fmla="*/ 2973449 h 6200104"/>
                <a:gd name="connsiteX19" fmla="*/ 2437902 w 5426208"/>
                <a:gd name="connsiteY19" fmla="*/ 1629218 h 6200104"/>
                <a:gd name="connsiteX20" fmla="*/ 2116465 w 5426208"/>
                <a:gd name="connsiteY20" fmla="*/ 842913 h 6200104"/>
                <a:gd name="connsiteX21" fmla="*/ 1976061 w 5426208"/>
                <a:gd name="connsiteY21" fmla="*/ 238012 h 6200104"/>
                <a:gd name="connsiteX22" fmla="*/ 1853512 w 5426208"/>
                <a:gd name="connsiteY22" fmla="*/ 2342 h 6200104"/>
                <a:gd name="connsiteX23" fmla="*/ 1674403 w 5426208"/>
                <a:gd name="connsiteY23" fmla="*/ 360561 h 6200104"/>
                <a:gd name="connsiteX24" fmla="*/ 1504721 w 5426208"/>
                <a:gd name="connsiteY24" fmla="*/ 1416363 h 6200104"/>
                <a:gd name="connsiteX25" fmla="*/ 1919500 w 5426208"/>
                <a:gd name="connsiteY25" fmla="*/ 2745542 h 6200104"/>
                <a:gd name="connsiteX26" fmla="*/ 2511779 w 5426208"/>
                <a:gd name="connsiteY26" fmla="*/ 3913253 h 6200104"/>
                <a:gd name="connsiteX27" fmla="*/ 2507282 w 5426208"/>
                <a:gd name="connsiteY27" fmla="*/ 4079404 h 6200104"/>
                <a:gd name="connsiteX28" fmla="*/ 1259624 w 5426208"/>
                <a:gd name="connsiteY28" fmla="*/ 2566433 h 6200104"/>
                <a:gd name="connsiteX29" fmla="*/ 760003 w 5426208"/>
                <a:gd name="connsiteY29" fmla="*/ 2019678 h 6200104"/>
                <a:gd name="connsiteX30" fmla="*/ 213248 w 5426208"/>
                <a:gd name="connsiteY30" fmla="*/ 1510631 h 6200104"/>
                <a:gd name="connsiteX31" fmla="*/ 213248 w 5426208"/>
                <a:gd name="connsiteY31" fmla="*/ 1642606 h 6200104"/>
                <a:gd name="connsiteX32" fmla="*/ 694015 w 5426208"/>
                <a:gd name="connsiteY32" fmla="*/ 2981212 h 6200104"/>
                <a:gd name="connsiteX33" fmla="*/ 1253280 w 5426208"/>
                <a:gd name="connsiteY33" fmla="*/ 4011172 h 6200104"/>
                <a:gd name="connsiteX34" fmla="*/ 2015715 w 5426208"/>
                <a:gd name="connsiteY34" fmla="*/ 4652474 h 6200104"/>
                <a:gd name="connsiteX35" fmla="*/ 2631307 w 5426208"/>
                <a:gd name="connsiteY35" fmla="*/ 4974927 h 6200104"/>
                <a:gd name="connsiteX36" fmla="*/ 2175214 w 5426208"/>
                <a:gd name="connsiteY36" fmla="*/ 5005730 h 6200104"/>
                <a:gd name="connsiteX37" fmla="*/ 1502268 w 5426208"/>
                <a:gd name="connsiteY37" fmla="*/ 4791697 h 6200104"/>
                <a:gd name="connsiteX38" fmla="*/ 760003 w 5426208"/>
                <a:gd name="connsiteY38" fmla="*/ 4187843 h 6200104"/>
                <a:gd name="connsiteX39" fmla="*/ 260382 w 5426208"/>
                <a:gd name="connsiteY39" fmla="*/ 3292297 h 6200104"/>
                <a:gd name="connsiteX40" fmla="*/ 5859 w 5426208"/>
                <a:gd name="connsiteY40" fmla="*/ 2924651 h 6200104"/>
                <a:gd name="connsiteX41" fmla="*/ 109554 w 5426208"/>
                <a:gd name="connsiteY41" fmla="*/ 3518540 h 6200104"/>
                <a:gd name="connsiteX42" fmla="*/ 420638 w 5426208"/>
                <a:gd name="connsiteY42" fmla="*/ 4923134 h 6200104"/>
                <a:gd name="connsiteX43" fmla="*/ 967661 w 5426208"/>
                <a:gd name="connsiteY43" fmla="*/ 5506585 h 6200104"/>
                <a:gd name="connsiteX44" fmla="*/ 1523574 w 5426208"/>
                <a:gd name="connsiteY44" fmla="*/ 5762119 h 6200104"/>
                <a:gd name="connsiteX45" fmla="*/ 2471273 w 5426208"/>
                <a:gd name="connsiteY45" fmla="*/ 5842271 h 6200104"/>
                <a:gd name="connsiteX46" fmla="*/ 3384948 w 5426208"/>
                <a:gd name="connsiteY46" fmla="*/ 5645745 h 6200104"/>
                <a:gd name="connsiteX47" fmla="*/ 3500869 w 5426208"/>
                <a:gd name="connsiteY47" fmla="*/ 5718886 h 6200104"/>
                <a:gd name="connsiteX48" fmla="*/ 3506134 w 5426208"/>
                <a:gd name="connsiteY48" fmla="*/ 6200104 h 6200104"/>
                <a:gd name="connsiteX0" fmla="*/ 4469964 w 5426208"/>
                <a:gd name="connsiteY0" fmla="*/ 6083203 h 6214938"/>
                <a:gd name="connsiteX1" fmla="*/ 4282215 w 5426208"/>
                <a:gd name="connsiteY1" fmla="*/ 5535448 h 6214938"/>
                <a:gd name="connsiteX2" fmla="*/ 4330110 w 5426208"/>
                <a:gd name="connsiteY2" fmla="*/ 5267389 h 6214938"/>
                <a:gd name="connsiteX3" fmla="*/ 4631881 w 5426208"/>
                <a:gd name="connsiteY3" fmla="*/ 4862403 h 6214938"/>
                <a:gd name="connsiteX4" fmla="*/ 5058626 w 5426208"/>
                <a:gd name="connsiteY4" fmla="*/ 3816178 h 6214938"/>
                <a:gd name="connsiteX5" fmla="*/ 5416844 w 5426208"/>
                <a:gd name="connsiteY5" fmla="*/ 2750949 h 6214938"/>
                <a:gd name="connsiteX6" fmla="*/ 5253752 w 5426208"/>
                <a:gd name="connsiteY6" fmla="*/ 2763149 h 6214938"/>
                <a:gd name="connsiteX7" fmla="*/ 4553133 w 5426208"/>
                <a:gd name="connsiteY7" fmla="*/ 3282666 h 6214938"/>
                <a:gd name="connsiteX8" fmla="*/ 3980892 w 5426208"/>
                <a:gd name="connsiteY8" fmla="*/ 4225819 h 6214938"/>
                <a:gd name="connsiteX9" fmla="*/ 4002122 w 5426208"/>
                <a:gd name="connsiteY9" fmla="*/ 3535721 h 6214938"/>
                <a:gd name="connsiteX10" fmla="*/ 4261463 w 5426208"/>
                <a:gd name="connsiteY10" fmla="*/ 1998507 h 6214938"/>
                <a:gd name="connsiteX11" fmla="*/ 4416873 w 5426208"/>
                <a:gd name="connsiteY11" fmla="*/ 1398967 h 6214938"/>
                <a:gd name="connsiteX12" fmla="*/ 4596120 w 5426208"/>
                <a:gd name="connsiteY12" fmla="*/ 940513 h 6214938"/>
                <a:gd name="connsiteX13" fmla="*/ 4049958 w 5426208"/>
                <a:gd name="connsiteY13" fmla="*/ 1214380 h 6214938"/>
                <a:gd name="connsiteX14" fmla="*/ 3488008 w 5426208"/>
                <a:gd name="connsiteY14" fmla="*/ 2330801 h 6214938"/>
                <a:gd name="connsiteX15" fmla="*/ 3287203 w 5426208"/>
                <a:gd name="connsiteY15" fmla="*/ 3424474 h 6214938"/>
                <a:gd name="connsiteX16" fmla="*/ 3292845 w 5426208"/>
                <a:gd name="connsiteY16" fmla="*/ 4108409 h 6214938"/>
                <a:gd name="connsiteX17" fmla="*/ 3192806 w 5426208"/>
                <a:gd name="connsiteY17" fmla="*/ 3858015 h 6214938"/>
                <a:gd name="connsiteX18" fmla="*/ 3006290 w 5426208"/>
                <a:gd name="connsiteY18" fmla="*/ 2988283 h 6214938"/>
                <a:gd name="connsiteX19" fmla="*/ 2437902 w 5426208"/>
                <a:gd name="connsiteY19" fmla="*/ 1644052 h 6214938"/>
                <a:gd name="connsiteX20" fmla="*/ 2116465 w 5426208"/>
                <a:gd name="connsiteY20" fmla="*/ 857747 h 6214938"/>
                <a:gd name="connsiteX21" fmla="*/ 1976061 w 5426208"/>
                <a:gd name="connsiteY21" fmla="*/ 252846 h 6214938"/>
                <a:gd name="connsiteX22" fmla="*/ 1853512 w 5426208"/>
                <a:gd name="connsiteY22" fmla="*/ 17176 h 6214938"/>
                <a:gd name="connsiteX23" fmla="*/ 1612673 w 5426208"/>
                <a:gd name="connsiteY23" fmla="*/ 683202 h 6214938"/>
                <a:gd name="connsiteX24" fmla="*/ 1504721 w 5426208"/>
                <a:gd name="connsiteY24" fmla="*/ 1431197 h 6214938"/>
                <a:gd name="connsiteX25" fmla="*/ 1919500 w 5426208"/>
                <a:gd name="connsiteY25" fmla="*/ 2760376 h 6214938"/>
                <a:gd name="connsiteX26" fmla="*/ 2511779 w 5426208"/>
                <a:gd name="connsiteY26" fmla="*/ 3928087 h 6214938"/>
                <a:gd name="connsiteX27" fmla="*/ 2507282 w 5426208"/>
                <a:gd name="connsiteY27" fmla="*/ 4094238 h 6214938"/>
                <a:gd name="connsiteX28" fmla="*/ 1259624 w 5426208"/>
                <a:gd name="connsiteY28" fmla="*/ 2581267 h 6214938"/>
                <a:gd name="connsiteX29" fmla="*/ 760003 w 5426208"/>
                <a:gd name="connsiteY29" fmla="*/ 2034512 h 6214938"/>
                <a:gd name="connsiteX30" fmla="*/ 213248 w 5426208"/>
                <a:gd name="connsiteY30" fmla="*/ 1525465 h 6214938"/>
                <a:gd name="connsiteX31" fmla="*/ 213248 w 5426208"/>
                <a:gd name="connsiteY31" fmla="*/ 1657440 h 6214938"/>
                <a:gd name="connsiteX32" fmla="*/ 694015 w 5426208"/>
                <a:gd name="connsiteY32" fmla="*/ 2996046 h 6214938"/>
                <a:gd name="connsiteX33" fmla="*/ 1253280 w 5426208"/>
                <a:gd name="connsiteY33" fmla="*/ 4026006 h 6214938"/>
                <a:gd name="connsiteX34" fmla="*/ 2015715 w 5426208"/>
                <a:gd name="connsiteY34" fmla="*/ 4667308 h 6214938"/>
                <a:gd name="connsiteX35" fmla="*/ 2631307 w 5426208"/>
                <a:gd name="connsiteY35" fmla="*/ 4989761 h 6214938"/>
                <a:gd name="connsiteX36" fmla="*/ 2175214 w 5426208"/>
                <a:gd name="connsiteY36" fmla="*/ 5020564 h 6214938"/>
                <a:gd name="connsiteX37" fmla="*/ 1502268 w 5426208"/>
                <a:gd name="connsiteY37" fmla="*/ 4806531 h 6214938"/>
                <a:gd name="connsiteX38" fmla="*/ 760003 w 5426208"/>
                <a:gd name="connsiteY38" fmla="*/ 4202677 h 6214938"/>
                <a:gd name="connsiteX39" fmla="*/ 260382 w 5426208"/>
                <a:gd name="connsiteY39" fmla="*/ 3307131 h 6214938"/>
                <a:gd name="connsiteX40" fmla="*/ 5859 w 5426208"/>
                <a:gd name="connsiteY40" fmla="*/ 2939485 h 6214938"/>
                <a:gd name="connsiteX41" fmla="*/ 109554 w 5426208"/>
                <a:gd name="connsiteY41" fmla="*/ 3533374 h 6214938"/>
                <a:gd name="connsiteX42" fmla="*/ 420638 w 5426208"/>
                <a:gd name="connsiteY42" fmla="*/ 4937968 h 6214938"/>
                <a:gd name="connsiteX43" fmla="*/ 967661 w 5426208"/>
                <a:gd name="connsiteY43" fmla="*/ 5521419 h 6214938"/>
                <a:gd name="connsiteX44" fmla="*/ 1523574 w 5426208"/>
                <a:gd name="connsiteY44" fmla="*/ 5776953 h 6214938"/>
                <a:gd name="connsiteX45" fmla="*/ 2471273 w 5426208"/>
                <a:gd name="connsiteY45" fmla="*/ 5857105 h 6214938"/>
                <a:gd name="connsiteX46" fmla="*/ 3384948 w 5426208"/>
                <a:gd name="connsiteY46" fmla="*/ 5660579 h 6214938"/>
                <a:gd name="connsiteX47" fmla="*/ 3500869 w 5426208"/>
                <a:gd name="connsiteY47" fmla="*/ 5733720 h 6214938"/>
                <a:gd name="connsiteX48" fmla="*/ 3506134 w 5426208"/>
                <a:gd name="connsiteY48" fmla="*/ 6214938 h 6214938"/>
                <a:gd name="connsiteX0" fmla="*/ 4469964 w 5426208"/>
                <a:gd name="connsiteY0" fmla="*/ 6068032 h 6199767"/>
                <a:gd name="connsiteX1" fmla="*/ 4282215 w 5426208"/>
                <a:gd name="connsiteY1" fmla="*/ 5520277 h 6199767"/>
                <a:gd name="connsiteX2" fmla="*/ 4330110 w 5426208"/>
                <a:gd name="connsiteY2" fmla="*/ 5252218 h 6199767"/>
                <a:gd name="connsiteX3" fmla="*/ 4631881 w 5426208"/>
                <a:gd name="connsiteY3" fmla="*/ 4847232 h 6199767"/>
                <a:gd name="connsiteX4" fmla="*/ 5058626 w 5426208"/>
                <a:gd name="connsiteY4" fmla="*/ 3801007 h 6199767"/>
                <a:gd name="connsiteX5" fmla="*/ 5416844 w 5426208"/>
                <a:gd name="connsiteY5" fmla="*/ 2735778 h 6199767"/>
                <a:gd name="connsiteX6" fmla="*/ 5253752 w 5426208"/>
                <a:gd name="connsiteY6" fmla="*/ 2747978 h 6199767"/>
                <a:gd name="connsiteX7" fmla="*/ 4553133 w 5426208"/>
                <a:gd name="connsiteY7" fmla="*/ 3267495 h 6199767"/>
                <a:gd name="connsiteX8" fmla="*/ 3980892 w 5426208"/>
                <a:gd name="connsiteY8" fmla="*/ 4210648 h 6199767"/>
                <a:gd name="connsiteX9" fmla="*/ 4002122 w 5426208"/>
                <a:gd name="connsiteY9" fmla="*/ 3520550 h 6199767"/>
                <a:gd name="connsiteX10" fmla="*/ 4261463 w 5426208"/>
                <a:gd name="connsiteY10" fmla="*/ 1983336 h 6199767"/>
                <a:gd name="connsiteX11" fmla="*/ 4416873 w 5426208"/>
                <a:gd name="connsiteY11" fmla="*/ 1383796 h 6199767"/>
                <a:gd name="connsiteX12" fmla="*/ 4596120 w 5426208"/>
                <a:gd name="connsiteY12" fmla="*/ 925342 h 6199767"/>
                <a:gd name="connsiteX13" fmla="*/ 4049958 w 5426208"/>
                <a:gd name="connsiteY13" fmla="*/ 1199209 h 6199767"/>
                <a:gd name="connsiteX14" fmla="*/ 3488008 w 5426208"/>
                <a:gd name="connsiteY14" fmla="*/ 2315630 h 6199767"/>
                <a:gd name="connsiteX15" fmla="*/ 3287203 w 5426208"/>
                <a:gd name="connsiteY15" fmla="*/ 3409303 h 6199767"/>
                <a:gd name="connsiteX16" fmla="*/ 3292845 w 5426208"/>
                <a:gd name="connsiteY16" fmla="*/ 4093238 h 6199767"/>
                <a:gd name="connsiteX17" fmla="*/ 3192806 w 5426208"/>
                <a:gd name="connsiteY17" fmla="*/ 3842844 h 6199767"/>
                <a:gd name="connsiteX18" fmla="*/ 3006290 w 5426208"/>
                <a:gd name="connsiteY18" fmla="*/ 2973112 h 6199767"/>
                <a:gd name="connsiteX19" fmla="*/ 2437902 w 5426208"/>
                <a:gd name="connsiteY19" fmla="*/ 1628881 h 6199767"/>
                <a:gd name="connsiteX20" fmla="*/ 2116465 w 5426208"/>
                <a:gd name="connsiteY20" fmla="*/ 842576 h 6199767"/>
                <a:gd name="connsiteX21" fmla="*/ 1945144 w 5426208"/>
                <a:gd name="connsiteY21" fmla="*/ 474671 h 6199767"/>
                <a:gd name="connsiteX22" fmla="*/ 1853512 w 5426208"/>
                <a:gd name="connsiteY22" fmla="*/ 2005 h 6199767"/>
                <a:gd name="connsiteX23" fmla="*/ 1612673 w 5426208"/>
                <a:gd name="connsiteY23" fmla="*/ 668031 h 6199767"/>
                <a:gd name="connsiteX24" fmla="*/ 1504721 w 5426208"/>
                <a:gd name="connsiteY24" fmla="*/ 1416026 h 6199767"/>
                <a:gd name="connsiteX25" fmla="*/ 1919500 w 5426208"/>
                <a:gd name="connsiteY25" fmla="*/ 2745205 h 6199767"/>
                <a:gd name="connsiteX26" fmla="*/ 2511779 w 5426208"/>
                <a:gd name="connsiteY26" fmla="*/ 3912916 h 6199767"/>
                <a:gd name="connsiteX27" fmla="*/ 2507282 w 5426208"/>
                <a:gd name="connsiteY27" fmla="*/ 4079067 h 6199767"/>
                <a:gd name="connsiteX28" fmla="*/ 1259624 w 5426208"/>
                <a:gd name="connsiteY28" fmla="*/ 2566096 h 6199767"/>
                <a:gd name="connsiteX29" fmla="*/ 760003 w 5426208"/>
                <a:gd name="connsiteY29" fmla="*/ 2019341 h 6199767"/>
                <a:gd name="connsiteX30" fmla="*/ 213248 w 5426208"/>
                <a:gd name="connsiteY30" fmla="*/ 1510294 h 6199767"/>
                <a:gd name="connsiteX31" fmla="*/ 213248 w 5426208"/>
                <a:gd name="connsiteY31" fmla="*/ 1642269 h 6199767"/>
                <a:gd name="connsiteX32" fmla="*/ 694015 w 5426208"/>
                <a:gd name="connsiteY32" fmla="*/ 2980875 h 6199767"/>
                <a:gd name="connsiteX33" fmla="*/ 1253280 w 5426208"/>
                <a:gd name="connsiteY33" fmla="*/ 4010835 h 6199767"/>
                <a:gd name="connsiteX34" fmla="*/ 2015715 w 5426208"/>
                <a:gd name="connsiteY34" fmla="*/ 4652137 h 6199767"/>
                <a:gd name="connsiteX35" fmla="*/ 2631307 w 5426208"/>
                <a:gd name="connsiteY35" fmla="*/ 4974590 h 6199767"/>
                <a:gd name="connsiteX36" fmla="*/ 2175214 w 5426208"/>
                <a:gd name="connsiteY36" fmla="*/ 5005393 h 6199767"/>
                <a:gd name="connsiteX37" fmla="*/ 1502268 w 5426208"/>
                <a:gd name="connsiteY37" fmla="*/ 4791360 h 6199767"/>
                <a:gd name="connsiteX38" fmla="*/ 760003 w 5426208"/>
                <a:gd name="connsiteY38" fmla="*/ 4187506 h 6199767"/>
                <a:gd name="connsiteX39" fmla="*/ 260382 w 5426208"/>
                <a:gd name="connsiteY39" fmla="*/ 3291960 h 6199767"/>
                <a:gd name="connsiteX40" fmla="*/ 5859 w 5426208"/>
                <a:gd name="connsiteY40" fmla="*/ 2924314 h 6199767"/>
                <a:gd name="connsiteX41" fmla="*/ 109554 w 5426208"/>
                <a:gd name="connsiteY41" fmla="*/ 3518203 h 6199767"/>
                <a:gd name="connsiteX42" fmla="*/ 420638 w 5426208"/>
                <a:gd name="connsiteY42" fmla="*/ 4922797 h 6199767"/>
                <a:gd name="connsiteX43" fmla="*/ 967661 w 5426208"/>
                <a:gd name="connsiteY43" fmla="*/ 5506248 h 6199767"/>
                <a:gd name="connsiteX44" fmla="*/ 1523574 w 5426208"/>
                <a:gd name="connsiteY44" fmla="*/ 5761782 h 6199767"/>
                <a:gd name="connsiteX45" fmla="*/ 2471273 w 5426208"/>
                <a:gd name="connsiteY45" fmla="*/ 5841934 h 6199767"/>
                <a:gd name="connsiteX46" fmla="*/ 3384948 w 5426208"/>
                <a:gd name="connsiteY46" fmla="*/ 5645408 h 6199767"/>
                <a:gd name="connsiteX47" fmla="*/ 3500869 w 5426208"/>
                <a:gd name="connsiteY47" fmla="*/ 5718549 h 6199767"/>
                <a:gd name="connsiteX48" fmla="*/ 3506134 w 5426208"/>
                <a:gd name="connsiteY48" fmla="*/ 6199767 h 6199767"/>
                <a:gd name="connsiteX0" fmla="*/ 4469964 w 5426208"/>
                <a:gd name="connsiteY0" fmla="*/ 5783028 h 5914763"/>
                <a:gd name="connsiteX1" fmla="*/ 4282215 w 5426208"/>
                <a:gd name="connsiteY1" fmla="*/ 5235273 h 5914763"/>
                <a:gd name="connsiteX2" fmla="*/ 4330110 w 5426208"/>
                <a:gd name="connsiteY2" fmla="*/ 4967214 h 5914763"/>
                <a:gd name="connsiteX3" fmla="*/ 4631881 w 5426208"/>
                <a:gd name="connsiteY3" fmla="*/ 4562228 h 5914763"/>
                <a:gd name="connsiteX4" fmla="*/ 5058626 w 5426208"/>
                <a:gd name="connsiteY4" fmla="*/ 3516003 h 5914763"/>
                <a:gd name="connsiteX5" fmla="*/ 5416844 w 5426208"/>
                <a:gd name="connsiteY5" fmla="*/ 2450774 h 5914763"/>
                <a:gd name="connsiteX6" fmla="*/ 5253752 w 5426208"/>
                <a:gd name="connsiteY6" fmla="*/ 2462974 h 5914763"/>
                <a:gd name="connsiteX7" fmla="*/ 4553133 w 5426208"/>
                <a:gd name="connsiteY7" fmla="*/ 2982491 h 5914763"/>
                <a:gd name="connsiteX8" fmla="*/ 3980892 w 5426208"/>
                <a:gd name="connsiteY8" fmla="*/ 3925644 h 5914763"/>
                <a:gd name="connsiteX9" fmla="*/ 4002122 w 5426208"/>
                <a:gd name="connsiteY9" fmla="*/ 3235546 h 5914763"/>
                <a:gd name="connsiteX10" fmla="*/ 4261463 w 5426208"/>
                <a:gd name="connsiteY10" fmla="*/ 1698332 h 5914763"/>
                <a:gd name="connsiteX11" fmla="*/ 4416873 w 5426208"/>
                <a:gd name="connsiteY11" fmla="*/ 1098792 h 5914763"/>
                <a:gd name="connsiteX12" fmla="*/ 4596120 w 5426208"/>
                <a:gd name="connsiteY12" fmla="*/ 640338 h 5914763"/>
                <a:gd name="connsiteX13" fmla="*/ 4049958 w 5426208"/>
                <a:gd name="connsiteY13" fmla="*/ 914205 h 5914763"/>
                <a:gd name="connsiteX14" fmla="*/ 3488008 w 5426208"/>
                <a:gd name="connsiteY14" fmla="*/ 2030626 h 5914763"/>
                <a:gd name="connsiteX15" fmla="*/ 3287203 w 5426208"/>
                <a:gd name="connsiteY15" fmla="*/ 3124299 h 5914763"/>
                <a:gd name="connsiteX16" fmla="*/ 3292845 w 5426208"/>
                <a:gd name="connsiteY16" fmla="*/ 3808234 h 5914763"/>
                <a:gd name="connsiteX17" fmla="*/ 3192806 w 5426208"/>
                <a:gd name="connsiteY17" fmla="*/ 3557840 h 5914763"/>
                <a:gd name="connsiteX18" fmla="*/ 3006290 w 5426208"/>
                <a:gd name="connsiteY18" fmla="*/ 2688108 h 5914763"/>
                <a:gd name="connsiteX19" fmla="*/ 2437902 w 5426208"/>
                <a:gd name="connsiteY19" fmla="*/ 1343877 h 5914763"/>
                <a:gd name="connsiteX20" fmla="*/ 2116465 w 5426208"/>
                <a:gd name="connsiteY20" fmla="*/ 557572 h 5914763"/>
                <a:gd name="connsiteX21" fmla="*/ 1945144 w 5426208"/>
                <a:gd name="connsiteY21" fmla="*/ 189667 h 5914763"/>
                <a:gd name="connsiteX22" fmla="*/ 1791527 w 5426208"/>
                <a:gd name="connsiteY22" fmla="*/ 5193 h 5914763"/>
                <a:gd name="connsiteX23" fmla="*/ 1612673 w 5426208"/>
                <a:gd name="connsiteY23" fmla="*/ 383027 h 5914763"/>
                <a:gd name="connsiteX24" fmla="*/ 1504721 w 5426208"/>
                <a:gd name="connsiteY24" fmla="*/ 1131022 h 5914763"/>
                <a:gd name="connsiteX25" fmla="*/ 1919500 w 5426208"/>
                <a:gd name="connsiteY25" fmla="*/ 2460201 h 5914763"/>
                <a:gd name="connsiteX26" fmla="*/ 2511779 w 5426208"/>
                <a:gd name="connsiteY26" fmla="*/ 3627912 h 5914763"/>
                <a:gd name="connsiteX27" fmla="*/ 2507282 w 5426208"/>
                <a:gd name="connsiteY27" fmla="*/ 3794063 h 5914763"/>
                <a:gd name="connsiteX28" fmla="*/ 1259624 w 5426208"/>
                <a:gd name="connsiteY28" fmla="*/ 2281092 h 5914763"/>
                <a:gd name="connsiteX29" fmla="*/ 760003 w 5426208"/>
                <a:gd name="connsiteY29" fmla="*/ 1734337 h 5914763"/>
                <a:gd name="connsiteX30" fmla="*/ 213248 w 5426208"/>
                <a:gd name="connsiteY30" fmla="*/ 1225290 h 5914763"/>
                <a:gd name="connsiteX31" fmla="*/ 213248 w 5426208"/>
                <a:gd name="connsiteY31" fmla="*/ 1357265 h 5914763"/>
                <a:gd name="connsiteX32" fmla="*/ 694015 w 5426208"/>
                <a:gd name="connsiteY32" fmla="*/ 2695871 h 5914763"/>
                <a:gd name="connsiteX33" fmla="*/ 1253280 w 5426208"/>
                <a:gd name="connsiteY33" fmla="*/ 3725831 h 5914763"/>
                <a:gd name="connsiteX34" fmla="*/ 2015715 w 5426208"/>
                <a:gd name="connsiteY34" fmla="*/ 4367133 h 5914763"/>
                <a:gd name="connsiteX35" fmla="*/ 2631307 w 5426208"/>
                <a:gd name="connsiteY35" fmla="*/ 4689586 h 5914763"/>
                <a:gd name="connsiteX36" fmla="*/ 2175214 w 5426208"/>
                <a:gd name="connsiteY36" fmla="*/ 4720389 h 5914763"/>
                <a:gd name="connsiteX37" fmla="*/ 1502268 w 5426208"/>
                <a:gd name="connsiteY37" fmla="*/ 4506356 h 5914763"/>
                <a:gd name="connsiteX38" fmla="*/ 760003 w 5426208"/>
                <a:gd name="connsiteY38" fmla="*/ 3902502 h 5914763"/>
                <a:gd name="connsiteX39" fmla="*/ 260382 w 5426208"/>
                <a:gd name="connsiteY39" fmla="*/ 3006956 h 5914763"/>
                <a:gd name="connsiteX40" fmla="*/ 5859 w 5426208"/>
                <a:gd name="connsiteY40" fmla="*/ 2639310 h 5914763"/>
                <a:gd name="connsiteX41" fmla="*/ 109554 w 5426208"/>
                <a:gd name="connsiteY41" fmla="*/ 3233199 h 5914763"/>
                <a:gd name="connsiteX42" fmla="*/ 420638 w 5426208"/>
                <a:gd name="connsiteY42" fmla="*/ 4637793 h 5914763"/>
                <a:gd name="connsiteX43" fmla="*/ 967661 w 5426208"/>
                <a:gd name="connsiteY43" fmla="*/ 5221244 h 5914763"/>
                <a:gd name="connsiteX44" fmla="*/ 1523574 w 5426208"/>
                <a:gd name="connsiteY44" fmla="*/ 5476778 h 5914763"/>
                <a:gd name="connsiteX45" fmla="*/ 2471273 w 5426208"/>
                <a:gd name="connsiteY45" fmla="*/ 5556930 h 5914763"/>
                <a:gd name="connsiteX46" fmla="*/ 3384948 w 5426208"/>
                <a:gd name="connsiteY46" fmla="*/ 5360404 h 5914763"/>
                <a:gd name="connsiteX47" fmla="*/ 3500869 w 5426208"/>
                <a:gd name="connsiteY47" fmla="*/ 5433545 h 5914763"/>
                <a:gd name="connsiteX48" fmla="*/ 3506134 w 5426208"/>
                <a:gd name="connsiteY48" fmla="*/ 5914763 h 5914763"/>
                <a:gd name="connsiteX0" fmla="*/ 4469964 w 5426208"/>
                <a:gd name="connsiteY0" fmla="*/ 5781273 h 5913008"/>
                <a:gd name="connsiteX1" fmla="*/ 4282215 w 5426208"/>
                <a:gd name="connsiteY1" fmla="*/ 5233518 h 5913008"/>
                <a:gd name="connsiteX2" fmla="*/ 4330110 w 5426208"/>
                <a:gd name="connsiteY2" fmla="*/ 4965459 h 5913008"/>
                <a:gd name="connsiteX3" fmla="*/ 4631881 w 5426208"/>
                <a:gd name="connsiteY3" fmla="*/ 4560473 h 5913008"/>
                <a:gd name="connsiteX4" fmla="*/ 5058626 w 5426208"/>
                <a:gd name="connsiteY4" fmla="*/ 3514248 h 5913008"/>
                <a:gd name="connsiteX5" fmla="*/ 5416844 w 5426208"/>
                <a:gd name="connsiteY5" fmla="*/ 2449019 h 5913008"/>
                <a:gd name="connsiteX6" fmla="*/ 5253752 w 5426208"/>
                <a:gd name="connsiteY6" fmla="*/ 2461219 h 5913008"/>
                <a:gd name="connsiteX7" fmla="*/ 4553133 w 5426208"/>
                <a:gd name="connsiteY7" fmla="*/ 2980736 h 5913008"/>
                <a:gd name="connsiteX8" fmla="*/ 3980892 w 5426208"/>
                <a:gd name="connsiteY8" fmla="*/ 3923889 h 5913008"/>
                <a:gd name="connsiteX9" fmla="*/ 4002122 w 5426208"/>
                <a:gd name="connsiteY9" fmla="*/ 3233791 h 5913008"/>
                <a:gd name="connsiteX10" fmla="*/ 4261463 w 5426208"/>
                <a:gd name="connsiteY10" fmla="*/ 1696577 h 5913008"/>
                <a:gd name="connsiteX11" fmla="*/ 4416873 w 5426208"/>
                <a:gd name="connsiteY11" fmla="*/ 1097037 h 5913008"/>
                <a:gd name="connsiteX12" fmla="*/ 4596120 w 5426208"/>
                <a:gd name="connsiteY12" fmla="*/ 638583 h 5913008"/>
                <a:gd name="connsiteX13" fmla="*/ 4049958 w 5426208"/>
                <a:gd name="connsiteY13" fmla="*/ 912450 h 5913008"/>
                <a:gd name="connsiteX14" fmla="*/ 3488008 w 5426208"/>
                <a:gd name="connsiteY14" fmla="*/ 2028871 h 5913008"/>
                <a:gd name="connsiteX15" fmla="*/ 3287203 w 5426208"/>
                <a:gd name="connsiteY15" fmla="*/ 3122544 h 5913008"/>
                <a:gd name="connsiteX16" fmla="*/ 3292845 w 5426208"/>
                <a:gd name="connsiteY16" fmla="*/ 3806479 h 5913008"/>
                <a:gd name="connsiteX17" fmla="*/ 3192806 w 5426208"/>
                <a:gd name="connsiteY17" fmla="*/ 3556085 h 5913008"/>
                <a:gd name="connsiteX18" fmla="*/ 3006290 w 5426208"/>
                <a:gd name="connsiteY18" fmla="*/ 2686353 h 5913008"/>
                <a:gd name="connsiteX19" fmla="*/ 2437902 w 5426208"/>
                <a:gd name="connsiteY19" fmla="*/ 1342122 h 5913008"/>
                <a:gd name="connsiteX20" fmla="*/ 2116465 w 5426208"/>
                <a:gd name="connsiteY20" fmla="*/ 555817 h 5913008"/>
                <a:gd name="connsiteX21" fmla="*/ 1934158 w 5426208"/>
                <a:gd name="connsiteY21" fmla="*/ 214606 h 5913008"/>
                <a:gd name="connsiteX22" fmla="*/ 1791527 w 5426208"/>
                <a:gd name="connsiteY22" fmla="*/ 3438 h 5913008"/>
                <a:gd name="connsiteX23" fmla="*/ 1612673 w 5426208"/>
                <a:gd name="connsiteY23" fmla="*/ 381272 h 5913008"/>
                <a:gd name="connsiteX24" fmla="*/ 1504721 w 5426208"/>
                <a:gd name="connsiteY24" fmla="*/ 1129267 h 5913008"/>
                <a:gd name="connsiteX25" fmla="*/ 1919500 w 5426208"/>
                <a:gd name="connsiteY25" fmla="*/ 2458446 h 5913008"/>
                <a:gd name="connsiteX26" fmla="*/ 2511779 w 5426208"/>
                <a:gd name="connsiteY26" fmla="*/ 3626157 h 5913008"/>
                <a:gd name="connsiteX27" fmla="*/ 2507282 w 5426208"/>
                <a:gd name="connsiteY27" fmla="*/ 3792308 h 5913008"/>
                <a:gd name="connsiteX28" fmla="*/ 1259624 w 5426208"/>
                <a:gd name="connsiteY28" fmla="*/ 2279337 h 5913008"/>
                <a:gd name="connsiteX29" fmla="*/ 760003 w 5426208"/>
                <a:gd name="connsiteY29" fmla="*/ 1732582 h 5913008"/>
                <a:gd name="connsiteX30" fmla="*/ 213248 w 5426208"/>
                <a:gd name="connsiteY30" fmla="*/ 1223535 h 5913008"/>
                <a:gd name="connsiteX31" fmla="*/ 213248 w 5426208"/>
                <a:gd name="connsiteY31" fmla="*/ 1355510 h 5913008"/>
                <a:gd name="connsiteX32" fmla="*/ 694015 w 5426208"/>
                <a:gd name="connsiteY32" fmla="*/ 2694116 h 5913008"/>
                <a:gd name="connsiteX33" fmla="*/ 1253280 w 5426208"/>
                <a:gd name="connsiteY33" fmla="*/ 3724076 h 5913008"/>
                <a:gd name="connsiteX34" fmla="*/ 2015715 w 5426208"/>
                <a:gd name="connsiteY34" fmla="*/ 4365378 h 5913008"/>
                <a:gd name="connsiteX35" fmla="*/ 2631307 w 5426208"/>
                <a:gd name="connsiteY35" fmla="*/ 4687831 h 5913008"/>
                <a:gd name="connsiteX36" fmla="*/ 2175214 w 5426208"/>
                <a:gd name="connsiteY36" fmla="*/ 4718634 h 5913008"/>
                <a:gd name="connsiteX37" fmla="*/ 1502268 w 5426208"/>
                <a:gd name="connsiteY37" fmla="*/ 4504601 h 5913008"/>
                <a:gd name="connsiteX38" fmla="*/ 760003 w 5426208"/>
                <a:gd name="connsiteY38" fmla="*/ 3900747 h 5913008"/>
                <a:gd name="connsiteX39" fmla="*/ 260382 w 5426208"/>
                <a:gd name="connsiteY39" fmla="*/ 3005201 h 5913008"/>
                <a:gd name="connsiteX40" fmla="*/ 5859 w 5426208"/>
                <a:gd name="connsiteY40" fmla="*/ 2637555 h 5913008"/>
                <a:gd name="connsiteX41" fmla="*/ 109554 w 5426208"/>
                <a:gd name="connsiteY41" fmla="*/ 3231444 h 5913008"/>
                <a:gd name="connsiteX42" fmla="*/ 420638 w 5426208"/>
                <a:gd name="connsiteY42" fmla="*/ 4636038 h 5913008"/>
                <a:gd name="connsiteX43" fmla="*/ 967661 w 5426208"/>
                <a:gd name="connsiteY43" fmla="*/ 5219489 h 5913008"/>
                <a:gd name="connsiteX44" fmla="*/ 1523574 w 5426208"/>
                <a:gd name="connsiteY44" fmla="*/ 5475023 h 5913008"/>
                <a:gd name="connsiteX45" fmla="*/ 2471273 w 5426208"/>
                <a:gd name="connsiteY45" fmla="*/ 5555175 h 5913008"/>
                <a:gd name="connsiteX46" fmla="*/ 3384948 w 5426208"/>
                <a:gd name="connsiteY46" fmla="*/ 5358649 h 5913008"/>
                <a:gd name="connsiteX47" fmla="*/ 3500869 w 5426208"/>
                <a:gd name="connsiteY47" fmla="*/ 5431790 h 5913008"/>
                <a:gd name="connsiteX48" fmla="*/ 3506134 w 5426208"/>
                <a:gd name="connsiteY48" fmla="*/ 5913008 h 5913008"/>
                <a:gd name="connsiteX0" fmla="*/ 4469964 w 5426208"/>
                <a:gd name="connsiteY0" fmla="*/ 5823370 h 5955105"/>
                <a:gd name="connsiteX1" fmla="*/ 4282215 w 5426208"/>
                <a:gd name="connsiteY1" fmla="*/ 5275615 h 5955105"/>
                <a:gd name="connsiteX2" fmla="*/ 4330110 w 5426208"/>
                <a:gd name="connsiteY2" fmla="*/ 5007556 h 5955105"/>
                <a:gd name="connsiteX3" fmla="*/ 4631881 w 5426208"/>
                <a:gd name="connsiteY3" fmla="*/ 4602570 h 5955105"/>
                <a:gd name="connsiteX4" fmla="*/ 5058626 w 5426208"/>
                <a:gd name="connsiteY4" fmla="*/ 3556345 h 5955105"/>
                <a:gd name="connsiteX5" fmla="*/ 5416844 w 5426208"/>
                <a:gd name="connsiteY5" fmla="*/ 2491116 h 5955105"/>
                <a:gd name="connsiteX6" fmla="*/ 5253752 w 5426208"/>
                <a:gd name="connsiteY6" fmla="*/ 2503316 h 5955105"/>
                <a:gd name="connsiteX7" fmla="*/ 4553133 w 5426208"/>
                <a:gd name="connsiteY7" fmla="*/ 3022833 h 5955105"/>
                <a:gd name="connsiteX8" fmla="*/ 3980892 w 5426208"/>
                <a:gd name="connsiteY8" fmla="*/ 3965986 h 5955105"/>
                <a:gd name="connsiteX9" fmla="*/ 4002122 w 5426208"/>
                <a:gd name="connsiteY9" fmla="*/ 3275888 h 5955105"/>
                <a:gd name="connsiteX10" fmla="*/ 4261463 w 5426208"/>
                <a:gd name="connsiteY10" fmla="*/ 1738674 h 5955105"/>
                <a:gd name="connsiteX11" fmla="*/ 4416873 w 5426208"/>
                <a:gd name="connsiteY11" fmla="*/ 1139134 h 5955105"/>
                <a:gd name="connsiteX12" fmla="*/ 4596120 w 5426208"/>
                <a:gd name="connsiteY12" fmla="*/ 680680 h 5955105"/>
                <a:gd name="connsiteX13" fmla="*/ 4049958 w 5426208"/>
                <a:gd name="connsiteY13" fmla="*/ 954547 h 5955105"/>
                <a:gd name="connsiteX14" fmla="*/ 3488008 w 5426208"/>
                <a:gd name="connsiteY14" fmla="*/ 2070968 h 5955105"/>
                <a:gd name="connsiteX15" fmla="*/ 3287203 w 5426208"/>
                <a:gd name="connsiteY15" fmla="*/ 3164641 h 5955105"/>
                <a:gd name="connsiteX16" fmla="*/ 3292845 w 5426208"/>
                <a:gd name="connsiteY16" fmla="*/ 3848576 h 5955105"/>
                <a:gd name="connsiteX17" fmla="*/ 3192806 w 5426208"/>
                <a:gd name="connsiteY17" fmla="*/ 3598182 h 5955105"/>
                <a:gd name="connsiteX18" fmla="*/ 3006290 w 5426208"/>
                <a:gd name="connsiteY18" fmla="*/ 2728450 h 5955105"/>
                <a:gd name="connsiteX19" fmla="*/ 2437902 w 5426208"/>
                <a:gd name="connsiteY19" fmla="*/ 1384219 h 5955105"/>
                <a:gd name="connsiteX20" fmla="*/ 2116465 w 5426208"/>
                <a:gd name="connsiteY20" fmla="*/ 597914 h 5955105"/>
                <a:gd name="connsiteX21" fmla="*/ 1934158 w 5426208"/>
                <a:gd name="connsiteY21" fmla="*/ 256703 h 5955105"/>
                <a:gd name="connsiteX22" fmla="*/ 1791527 w 5426208"/>
                <a:gd name="connsiteY22" fmla="*/ 45535 h 5955105"/>
                <a:gd name="connsiteX23" fmla="*/ 1504721 w 5426208"/>
                <a:gd name="connsiteY23" fmla="*/ 1171364 h 5955105"/>
                <a:gd name="connsiteX24" fmla="*/ 1919500 w 5426208"/>
                <a:gd name="connsiteY24" fmla="*/ 2500543 h 5955105"/>
                <a:gd name="connsiteX25" fmla="*/ 2511779 w 5426208"/>
                <a:gd name="connsiteY25" fmla="*/ 3668254 h 5955105"/>
                <a:gd name="connsiteX26" fmla="*/ 2507282 w 5426208"/>
                <a:gd name="connsiteY26" fmla="*/ 3834405 h 5955105"/>
                <a:gd name="connsiteX27" fmla="*/ 1259624 w 5426208"/>
                <a:gd name="connsiteY27" fmla="*/ 2321434 h 5955105"/>
                <a:gd name="connsiteX28" fmla="*/ 760003 w 5426208"/>
                <a:gd name="connsiteY28" fmla="*/ 1774679 h 5955105"/>
                <a:gd name="connsiteX29" fmla="*/ 213248 w 5426208"/>
                <a:gd name="connsiteY29" fmla="*/ 1265632 h 5955105"/>
                <a:gd name="connsiteX30" fmla="*/ 213248 w 5426208"/>
                <a:gd name="connsiteY30" fmla="*/ 1397607 h 5955105"/>
                <a:gd name="connsiteX31" fmla="*/ 694015 w 5426208"/>
                <a:gd name="connsiteY31" fmla="*/ 2736213 h 5955105"/>
                <a:gd name="connsiteX32" fmla="*/ 1253280 w 5426208"/>
                <a:gd name="connsiteY32" fmla="*/ 3766173 h 5955105"/>
                <a:gd name="connsiteX33" fmla="*/ 2015715 w 5426208"/>
                <a:gd name="connsiteY33" fmla="*/ 4407475 h 5955105"/>
                <a:gd name="connsiteX34" fmla="*/ 2631307 w 5426208"/>
                <a:gd name="connsiteY34" fmla="*/ 4729928 h 5955105"/>
                <a:gd name="connsiteX35" fmla="*/ 2175214 w 5426208"/>
                <a:gd name="connsiteY35" fmla="*/ 4760731 h 5955105"/>
                <a:gd name="connsiteX36" fmla="*/ 1502268 w 5426208"/>
                <a:gd name="connsiteY36" fmla="*/ 4546698 h 5955105"/>
                <a:gd name="connsiteX37" fmla="*/ 760003 w 5426208"/>
                <a:gd name="connsiteY37" fmla="*/ 3942844 h 5955105"/>
                <a:gd name="connsiteX38" fmla="*/ 260382 w 5426208"/>
                <a:gd name="connsiteY38" fmla="*/ 3047298 h 5955105"/>
                <a:gd name="connsiteX39" fmla="*/ 5859 w 5426208"/>
                <a:gd name="connsiteY39" fmla="*/ 2679652 h 5955105"/>
                <a:gd name="connsiteX40" fmla="*/ 109554 w 5426208"/>
                <a:gd name="connsiteY40" fmla="*/ 3273541 h 5955105"/>
                <a:gd name="connsiteX41" fmla="*/ 420638 w 5426208"/>
                <a:gd name="connsiteY41" fmla="*/ 4678135 h 5955105"/>
                <a:gd name="connsiteX42" fmla="*/ 967661 w 5426208"/>
                <a:gd name="connsiteY42" fmla="*/ 5261586 h 5955105"/>
                <a:gd name="connsiteX43" fmla="*/ 1523574 w 5426208"/>
                <a:gd name="connsiteY43" fmla="*/ 5517120 h 5955105"/>
                <a:gd name="connsiteX44" fmla="*/ 2471273 w 5426208"/>
                <a:gd name="connsiteY44" fmla="*/ 5597272 h 5955105"/>
                <a:gd name="connsiteX45" fmla="*/ 3384948 w 5426208"/>
                <a:gd name="connsiteY45" fmla="*/ 5400746 h 5955105"/>
                <a:gd name="connsiteX46" fmla="*/ 3500869 w 5426208"/>
                <a:gd name="connsiteY46" fmla="*/ 5473887 h 5955105"/>
                <a:gd name="connsiteX47" fmla="*/ 3506134 w 5426208"/>
                <a:gd name="connsiteY47" fmla="*/ 5955105 h 5955105"/>
                <a:gd name="connsiteX0" fmla="*/ 4469964 w 5426208"/>
                <a:gd name="connsiteY0" fmla="*/ 5830286 h 5962021"/>
                <a:gd name="connsiteX1" fmla="*/ 4282215 w 5426208"/>
                <a:gd name="connsiteY1" fmla="*/ 5282531 h 5962021"/>
                <a:gd name="connsiteX2" fmla="*/ 4330110 w 5426208"/>
                <a:gd name="connsiteY2" fmla="*/ 5014472 h 5962021"/>
                <a:gd name="connsiteX3" fmla="*/ 4631881 w 5426208"/>
                <a:gd name="connsiteY3" fmla="*/ 4609486 h 5962021"/>
                <a:gd name="connsiteX4" fmla="*/ 5058626 w 5426208"/>
                <a:gd name="connsiteY4" fmla="*/ 3563261 h 5962021"/>
                <a:gd name="connsiteX5" fmla="*/ 5416844 w 5426208"/>
                <a:gd name="connsiteY5" fmla="*/ 2498032 h 5962021"/>
                <a:gd name="connsiteX6" fmla="*/ 5253752 w 5426208"/>
                <a:gd name="connsiteY6" fmla="*/ 2510232 h 5962021"/>
                <a:gd name="connsiteX7" fmla="*/ 4553133 w 5426208"/>
                <a:gd name="connsiteY7" fmla="*/ 3029749 h 5962021"/>
                <a:gd name="connsiteX8" fmla="*/ 3980892 w 5426208"/>
                <a:gd name="connsiteY8" fmla="*/ 3972902 h 5962021"/>
                <a:gd name="connsiteX9" fmla="*/ 4002122 w 5426208"/>
                <a:gd name="connsiteY9" fmla="*/ 3282804 h 5962021"/>
                <a:gd name="connsiteX10" fmla="*/ 4261463 w 5426208"/>
                <a:gd name="connsiteY10" fmla="*/ 1745590 h 5962021"/>
                <a:gd name="connsiteX11" fmla="*/ 4416873 w 5426208"/>
                <a:gd name="connsiteY11" fmla="*/ 1146050 h 5962021"/>
                <a:gd name="connsiteX12" fmla="*/ 4596120 w 5426208"/>
                <a:gd name="connsiteY12" fmla="*/ 687596 h 5962021"/>
                <a:gd name="connsiteX13" fmla="*/ 4049958 w 5426208"/>
                <a:gd name="connsiteY13" fmla="*/ 961463 h 5962021"/>
                <a:gd name="connsiteX14" fmla="*/ 3488008 w 5426208"/>
                <a:gd name="connsiteY14" fmla="*/ 2077884 h 5962021"/>
                <a:gd name="connsiteX15" fmla="*/ 3287203 w 5426208"/>
                <a:gd name="connsiteY15" fmla="*/ 3171557 h 5962021"/>
                <a:gd name="connsiteX16" fmla="*/ 3292845 w 5426208"/>
                <a:gd name="connsiteY16" fmla="*/ 3855492 h 5962021"/>
                <a:gd name="connsiteX17" fmla="*/ 3192806 w 5426208"/>
                <a:gd name="connsiteY17" fmla="*/ 3605098 h 5962021"/>
                <a:gd name="connsiteX18" fmla="*/ 3006290 w 5426208"/>
                <a:gd name="connsiteY18" fmla="*/ 2735366 h 5962021"/>
                <a:gd name="connsiteX19" fmla="*/ 2437902 w 5426208"/>
                <a:gd name="connsiteY19" fmla="*/ 1391135 h 5962021"/>
                <a:gd name="connsiteX20" fmla="*/ 2116465 w 5426208"/>
                <a:gd name="connsiteY20" fmla="*/ 604830 h 5962021"/>
                <a:gd name="connsiteX21" fmla="*/ 1934158 w 5426208"/>
                <a:gd name="connsiteY21" fmla="*/ 263619 h 5962021"/>
                <a:gd name="connsiteX22" fmla="*/ 1759700 w 5426208"/>
                <a:gd name="connsiteY22" fmla="*/ 44801 h 5962021"/>
                <a:gd name="connsiteX23" fmla="*/ 1504721 w 5426208"/>
                <a:gd name="connsiteY23" fmla="*/ 1178280 h 5962021"/>
                <a:gd name="connsiteX24" fmla="*/ 1919500 w 5426208"/>
                <a:gd name="connsiteY24" fmla="*/ 2507459 h 5962021"/>
                <a:gd name="connsiteX25" fmla="*/ 2511779 w 5426208"/>
                <a:gd name="connsiteY25" fmla="*/ 3675170 h 5962021"/>
                <a:gd name="connsiteX26" fmla="*/ 2507282 w 5426208"/>
                <a:gd name="connsiteY26" fmla="*/ 3841321 h 5962021"/>
                <a:gd name="connsiteX27" fmla="*/ 1259624 w 5426208"/>
                <a:gd name="connsiteY27" fmla="*/ 2328350 h 5962021"/>
                <a:gd name="connsiteX28" fmla="*/ 760003 w 5426208"/>
                <a:gd name="connsiteY28" fmla="*/ 1781595 h 5962021"/>
                <a:gd name="connsiteX29" fmla="*/ 213248 w 5426208"/>
                <a:gd name="connsiteY29" fmla="*/ 1272548 h 5962021"/>
                <a:gd name="connsiteX30" fmla="*/ 213248 w 5426208"/>
                <a:gd name="connsiteY30" fmla="*/ 1404523 h 5962021"/>
                <a:gd name="connsiteX31" fmla="*/ 694015 w 5426208"/>
                <a:gd name="connsiteY31" fmla="*/ 2743129 h 5962021"/>
                <a:gd name="connsiteX32" fmla="*/ 1253280 w 5426208"/>
                <a:gd name="connsiteY32" fmla="*/ 3773089 h 5962021"/>
                <a:gd name="connsiteX33" fmla="*/ 2015715 w 5426208"/>
                <a:gd name="connsiteY33" fmla="*/ 4414391 h 5962021"/>
                <a:gd name="connsiteX34" fmla="*/ 2631307 w 5426208"/>
                <a:gd name="connsiteY34" fmla="*/ 4736844 h 5962021"/>
                <a:gd name="connsiteX35" fmla="*/ 2175214 w 5426208"/>
                <a:gd name="connsiteY35" fmla="*/ 4767647 h 5962021"/>
                <a:gd name="connsiteX36" fmla="*/ 1502268 w 5426208"/>
                <a:gd name="connsiteY36" fmla="*/ 4553614 h 5962021"/>
                <a:gd name="connsiteX37" fmla="*/ 760003 w 5426208"/>
                <a:gd name="connsiteY37" fmla="*/ 3949760 h 5962021"/>
                <a:gd name="connsiteX38" fmla="*/ 260382 w 5426208"/>
                <a:gd name="connsiteY38" fmla="*/ 3054214 h 5962021"/>
                <a:gd name="connsiteX39" fmla="*/ 5859 w 5426208"/>
                <a:gd name="connsiteY39" fmla="*/ 2686568 h 5962021"/>
                <a:gd name="connsiteX40" fmla="*/ 109554 w 5426208"/>
                <a:gd name="connsiteY40" fmla="*/ 3280457 h 5962021"/>
                <a:gd name="connsiteX41" fmla="*/ 420638 w 5426208"/>
                <a:gd name="connsiteY41" fmla="*/ 4685051 h 5962021"/>
                <a:gd name="connsiteX42" fmla="*/ 967661 w 5426208"/>
                <a:gd name="connsiteY42" fmla="*/ 5268502 h 5962021"/>
                <a:gd name="connsiteX43" fmla="*/ 1523574 w 5426208"/>
                <a:gd name="connsiteY43" fmla="*/ 5524036 h 5962021"/>
                <a:gd name="connsiteX44" fmla="*/ 2471273 w 5426208"/>
                <a:gd name="connsiteY44" fmla="*/ 5604188 h 5962021"/>
                <a:gd name="connsiteX45" fmla="*/ 3384948 w 5426208"/>
                <a:gd name="connsiteY45" fmla="*/ 5407662 h 5962021"/>
                <a:gd name="connsiteX46" fmla="*/ 3500869 w 5426208"/>
                <a:gd name="connsiteY46" fmla="*/ 5480803 h 5962021"/>
                <a:gd name="connsiteX47" fmla="*/ 3506134 w 5426208"/>
                <a:gd name="connsiteY47" fmla="*/ 5962021 h 5962021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3006290 w 5426208"/>
                <a:gd name="connsiteY18" fmla="*/ 2753102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64295 w 5426208"/>
                <a:gd name="connsiteY18" fmla="*/ 2747898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22 h 5979757"/>
                <a:gd name="connsiteX1" fmla="*/ 4282215 w 5426208"/>
                <a:gd name="connsiteY1" fmla="*/ 5300267 h 5979757"/>
                <a:gd name="connsiteX2" fmla="*/ 4330110 w 5426208"/>
                <a:gd name="connsiteY2" fmla="*/ 5032208 h 5979757"/>
                <a:gd name="connsiteX3" fmla="*/ 4631881 w 5426208"/>
                <a:gd name="connsiteY3" fmla="*/ 4627222 h 5979757"/>
                <a:gd name="connsiteX4" fmla="*/ 5058626 w 5426208"/>
                <a:gd name="connsiteY4" fmla="*/ 3580997 h 5979757"/>
                <a:gd name="connsiteX5" fmla="*/ 5416844 w 5426208"/>
                <a:gd name="connsiteY5" fmla="*/ 2515768 h 5979757"/>
                <a:gd name="connsiteX6" fmla="*/ 5253752 w 5426208"/>
                <a:gd name="connsiteY6" fmla="*/ 2527968 h 5979757"/>
                <a:gd name="connsiteX7" fmla="*/ 4553133 w 5426208"/>
                <a:gd name="connsiteY7" fmla="*/ 3047485 h 5979757"/>
                <a:gd name="connsiteX8" fmla="*/ 3980892 w 5426208"/>
                <a:gd name="connsiteY8" fmla="*/ 3990638 h 5979757"/>
                <a:gd name="connsiteX9" fmla="*/ 4002122 w 5426208"/>
                <a:gd name="connsiteY9" fmla="*/ 3300540 h 5979757"/>
                <a:gd name="connsiteX10" fmla="*/ 4261463 w 5426208"/>
                <a:gd name="connsiteY10" fmla="*/ 1763326 h 5979757"/>
                <a:gd name="connsiteX11" fmla="*/ 4416873 w 5426208"/>
                <a:gd name="connsiteY11" fmla="*/ 1163786 h 5979757"/>
                <a:gd name="connsiteX12" fmla="*/ 4596120 w 5426208"/>
                <a:gd name="connsiteY12" fmla="*/ 705332 h 5979757"/>
                <a:gd name="connsiteX13" fmla="*/ 4049958 w 5426208"/>
                <a:gd name="connsiteY13" fmla="*/ 979199 h 5979757"/>
                <a:gd name="connsiteX14" fmla="*/ 3488008 w 5426208"/>
                <a:gd name="connsiteY14" fmla="*/ 2095620 h 5979757"/>
                <a:gd name="connsiteX15" fmla="*/ 3287203 w 5426208"/>
                <a:gd name="connsiteY15" fmla="*/ 3189293 h 5979757"/>
                <a:gd name="connsiteX16" fmla="*/ 3292845 w 5426208"/>
                <a:gd name="connsiteY16" fmla="*/ 3873228 h 5979757"/>
                <a:gd name="connsiteX17" fmla="*/ 3192806 w 5426208"/>
                <a:gd name="connsiteY17" fmla="*/ 3622834 h 5979757"/>
                <a:gd name="connsiteX18" fmla="*/ 2932473 w 5426208"/>
                <a:gd name="connsiteY18" fmla="*/ 2740246 h 5979757"/>
                <a:gd name="connsiteX19" fmla="*/ 2437902 w 5426208"/>
                <a:gd name="connsiteY19" fmla="*/ 1408871 h 5979757"/>
                <a:gd name="connsiteX20" fmla="*/ 1934158 w 5426208"/>
                <a:gd name="connsiteY20" fmla="*/ 281355 h 5979757"/>
                <a:gd name="connsiteX21" fmla="*/ 1759700 w 5426208"/>
                <a:gd name="connsiteY21" fmla="*/ 62537 h 5979757"/>
                <a:gd name="connsiteX22" fmla="*/ 1504721 w 5426208"/>
                <a:gd name="connsiteY22" fmla="*/ 1196016 h 5979757"/>
                <a:gd name="connsiteX23" fmla="*/ 1919500 w 5426208"/>
                <a:gd name="connsiteY23" fmla="*/ 2525195 h 5979757"/>
                <a:gd name="connsiteX24" fmla="*/ 2511779 w 5426208"/>
                <a:gd name="connsiteY24" fmla="*/ 3692906 h 5979757"/>
                <a:gd name="connsiteX25" fmla="*/ 2507282 w 5426208"/>
                <a:gd name="connsiteY25" fmla="*/ 3859057 h 5979757"/>
                <a:gd name="connsiteX26" fmla="*/ 1259624 w 5426208"/>
                <a:gd name="connsiteY26" fmla="*/ 2346086 h 5979757"/>
                <a:gd name="connsiteX27" fmla="*/ 760003 w 5426208"/>
                <a:gd name="connsiteY27" fmla="*/ 1799331 h 5979757"/>
                <a:gd name="connsiteX28" fmla="*/ 213248 w 5426208"/>
                <a:gd name="connsiteY28" fmla="*/ 1290284 h 5979757"/>
                <a:gd name="connsiteX29" fmla="*/ 213248 w 5426208"/>
                <a:gd name="connsiteY29" fmla="*/ 1422259 h 5979757"/>
                <a:gd name="connsiteX30" fmla="*/ 694015 w 5426208"/>
                <a:gd name="connsiteY30" fmla="*/ 2760865 h 5979757"/>
                <a:gd name="connsiteX31" fmla="*/ 1253280 w 5426208"/>
                <a:gd name="connsiteY31" fmla="*/ 3790825 h 5979757"/>
                <a:gd name="connsiteX32" fmla="*/ 2015715 w 5426208"/>
                <a:gd name="connsiteY32" fmla="*/ 4432127 h 5979757"/>
                <a:gd name="connsiteX33" fmla="*/ 2631307 w 5426208"/>
                <a:gd name="connsiteY33" fmla="*/ 4754580 h 5979757"/>
                <a:gd name="connsiteX34" fmla="*/ 2175214 w 5426208"/>
                <a:gd name="connsiteY34" fmla="*/ 4785383 h 5979757"/>
                <a:gd name="connsiteX35" fmla="*/ 1502268 w 5426208"/>
                <a:gd name="connsiteY35" fmla="*/ 4571350 h 5979757"/>
                <a:gd name="connsiteX36" fmla="*/ 760003 w 5426208"/>
                <a:gd name="connsiteY36" fmla="*/ 3967496 h 5979757"/>
                <a:gd name="connsiteX37" fmla="*/ 260382 w 5426208"/>
                <a:gd name="connsiteY37" fmla="*/ 3071950 h 5979757"/>
                <a:gd name="connsiteX38" fmla="*/ 5859 w 5426208"/>
                <a:gd name="connsiteY38" fmla="*/ 2704304 h 5979757"/>
                <a:gd name="connsiteX39" fmla="*/ 109554 w 5426208"/>
                <a:gd name="connsiteY39" fmla="*/ 3298193 h 5979757"/>
                <a:gd name="connsiteX40" fmla="*/ 420638 w 5426208"/>
                <a:gd name="connsiteY40" fmla="*/ 4702787 h 5979757"/>
                <a:gd name="connsiteX41" fmla="*/ 967661 w 5426208"/>
                <a:gd name="connsiteY41" fmla="*/ 5286238 h 5979757"/>
                <a:gd name="connsiteX42" fmla="*/ 1523574 w 5426208"/>
                <a:gd name="connsiteY42" fmla="*/ 5541772 h 5979757"/>
                <a:gd name="connsiteX43" fmla="*/ 2471273 w 5426208"/>
                <a:gd name="connsiteY43" fmla="*/ 5621924 h 5979757"/>
                <a:gd name="connsiteX44" fmla="*/ 3384948 w 5426208"/>
                <a:gd name="connsiteY44" fmla="*/ 5425398 h 5979757"/>
                <a:gd name="connsiteX45" fmla="*/ 3500869 w 5426208"/>
                <a:gd name="connsiteY45" fmla="*/ 5498539 h 5979757"/>
                <a:gd name="connsiteX46" fmla="*/ 3506134 w 5426208"/>
                <a:gd name="connsiteY46" fmla="*/ 5979757 h 5979757"/>
                <a:gd name="connsiteX0" fmla="*/ 4469964 w 5426208"/>
                <a:gd name="connsiteY0" fmla="*/ 5848036 h 5979771"/>
                <a:gd name="connsiteX1" fmla="*/ 4282215 w 5426208"/>
                <a:gd name="connsiteY1" fmla="*/ 5300281 h 5979771"/>
                <a:gd name="connsiteX2" fmla="*/ 4330110 w 5426208"/>
                <a:gd name="connsiteY2" fmla="*/ 5032222 h 5979771"/>
                <a:gd name="connsiteX3" fmla="*/ 4631881 w 5426208"/>
                <a:gd name="connsiteY3" fmla="*/ 4627236 h 5979771"/>
                <a:gd name="connsiteX4" fmla="*/ 5058626 w 5426208"/>
                <a:gd name="connsiteY4" fmla="*/ 3581011 h 5979771"/>
                <a:gd name="connsiteX5" fmla="*/ 5416844 w 5426208"/>
                <a:gd name="connsiteY5" fmla="*/ 2515782 h 5979771"/>
                <a:gd name="connsiteX6" fmla="*/ 5253752 w 5426208"/>
                <a:gd name="connsiteY6" fmla="*/ 2527982 h 5979771"/>
                <a:gd name="connsiteX7" fmla="*/ 4553133 w 5426208"/>
                <a:gd name="connsiteY7" fmla="*/ 3047499 h 5979771"/>
                <a:gd name="connsiteX8" fmla="*/ 3980892 w 5426208"/>
                <a:gd name="connsiteY8" fmla="*/ 3990652 h 5979771"/>
                <a:gd name="connsiteX9" fmla="*/ 4002122 w 5426208"/>
                <a:gd name="connsiteY9" fmla="*/ 3300554 h 5979771"/>
                <a:gd name="connsiteX10" fmla="*/ 4261463 w 5426208"/>
                <a:gd name="connsiteY10" fmla="*/ 1763340 h 5979771"/>
                <a:gd name="connsiteX11" fmla="*/ 4416873 w 5426208"/>
                <a:gd name="connsiteY11" fmla="*/ 1163800 h 5979771"/>
                <a:gd name="connsiteX12" fmla="*/ 4596120 w 5426208"/>
                <a:gd name="connsiteY12" fmla="*/ 705346 h 5979771"/>
                <a:gd name="connsiteX13" fmla="*/ 4049958 w 5426208"/>
                <a:gd name="connsiteY13" fmla="*/ 979213 h 5979771"/>
                <a:gd name="connsiteX14" fmla="*/ 3488008 w 5426208"/>
                <a:gd name="connsiteY14" fmla="*/ 2095634 h 5979771"/>
                <a:gd name="connsiteX15" fmla="*/ 3287203 w 5426208"/>
                <a:gd name="connsiteY15" fmla="*/ 3189307 h 5979771"/>
                <a:gd name="connsiteX16" fmla="*/ 3292845 w 5426208"/>
                <a:gd name="connsiteY16" fmla="*/ 3873242 h 5979771"/>
                <a:gd name="connsiteX17" fmla="*/ 3192806 w 5426208"/>
                <a:gd name="connsiteY17" fmla="*/ 3622848 h 5979771"/>
                <a:gd name="connsiteX18" fmla="*/ 2932473 w 5426208"/>
                <a:gd name="connsiteY18" fmla="*/ 2740260 h 5979771"/>
                <a:gd name="connsiteX19" fmla="*/ 2399382 w 5426208"/>
                <a:gd name="connsiteY19" fmla="*/ 1409403 h 5979771"/>
                <a:gd name="connsiteX20" fmla="*/ 1934158 w 5426208"/>
                <a:gd name="connsiteY20" fmla="*/ 281369 h 5979771"/>
                <a:gd name="connsiteX21" fmla="*/ 1759700 w 5426208"/>
                <a:gd name="connsiteY21" fmla="*/ 62551 h 5979771"/>
                <a:gd name="connsiteX22" fmla="*/ 1504721 w 5426208"/>
                <a:gd name="connsiteY22" fmla="*/ 1196030 h 5979771"/>
                <a:gd name="connsiteX23" fmla="*/ 1919500 w 5426208"/>
                <a:gd name="connsiteY23" fmla="*/ 2525209 h 5979771"/>
                <a:gd name="connsiteX24" fmla="*/ 2511779 w 5426208"/>
                <a:gd name="connsiteY24" fmla="*/ 3692920 h 5979771"/>
                <a:gd name="connsiteX25" fmla="*/ 2507282 w 5426208"/>
                <a:gd name="connsiteY25" fmla="*/ 3859071 h 5979771"/>
                <a:gd name="connsiteX26" fmla="*/ 1259624 w 5426208"/>
                <a:gd name="connsiteY26" fmla="*/ 2346100 h 5979771"/>
                <a:gd name="connsiteX27" fmla="*/ 760003 w 5426208"/>
                <a:gd name="connsiteY27" fmla="*/ 1799345 h 5979771"/>
                <a:gd name="connsiteX28" fmla="*/ 213248 w 5426208"/>
                <a:gd name="connsiteY28" fmla="*/ 1290298 h 5979771"/>
                <a:gd name="connsiteX29" fmla="*/ 213248 w 5426208"/>
                <a:gd name="connsiteY29" fmla="*/ 1422273 h 5979771"/>
                <a:gd name="connsiteX30" fmla="*/ 694015 w 5426208"/>
                <a:gd name="connsiteY30" fmla="*/ 2760879 h 5979771"/>
                <a:gd name="connsiteX31" fmla="*/ 1253280 w 5426208"/>
                <a:gd name="connsiteY31" fmla="*/ 3790839 h 5979771"/>
                <a:gd name="connsiteX32" fmla="*/ 2015715 w 5426208"/>
                <a:gd name="connsiteY32" fmla="*/ 4432141 h 5979771"/>
                <a:gd name="connsiteX33" fmla="*/ 2631307 w 5426208"/>
                <a:gd name="connsiteY33" fmla="*/ 4754594 h 5979771"/>
                <a:gd name="connsiteX34" fmla="*/ 2175214 w 5426208"/>
                <a:gd name="connsiteY34" fmla="*/ 4785397 h 5979771"/>
                <a:gd name="connsiteX35" fmla="*/ 1502268 w 5426208"/>
                <a:gd name="connsiteY35" fmla="*/ 4571364 h 5979771"/>
                <a:gd name="connsiteX36" fmla="*/ 760003 w 5426208"/>
                <a:gd name="connsiteY36" fmla="*/ 3967510 h 5979771"/>
                <a:gd name="connsiteX37" fmla="*/ 260382 w 5426208"/>
                <a:gd name="connsiteY37" fmla="*/ 3071964 h 5979771"/>
                <a:gd name="connsiteX38" fmla="*/ 5859 w 5426208"/>
                <a:gd name="connsiteY38" fmla="*/ 2704318 h 5979771"/>
                <a:gd name="connsiteX39" fmla="*/ 109554 w 5426208"/>
                <a:gd name="connsiteY39" fmla="*/ 3298207 h 5979771"/>
                <a:gd name="connsiteX40" fmla="*/ 420638 w 5426208"/>
                <a:gd name="connsiteY40" fmla="*/ 4702801 h 5979771"/>
                <a:gd name="connsiteX41" fmla="*/ 967661 w 5426208"/>
                <a:gd name="connsiteY41" fmla="*/ 5286252 h 5979771"/>
                <a:gd name="connsiteX42" fmla="*/ 1523574 w 5426208"/>
                <a:gd name="connsiteY42" fmla="*/ 5541786 h 5979771"/>
                <a:gd name="connsiteX43" fmla="*/ 2471273 w 5426208"/>
                <a:gd name="connsiteY43" fmla="*/ 5621938 h 5979771"/>
                <a:gd name="connsiteX44" fmla="*/ 3384948 w 5426208"/>
                <a:gd name="connsiteY44" fmla="*/ 5425412 h 5979771"/>
                <a:gd name="connsiteX45" fmla="*/ 3500869 w 5426208"/>
                <a:gd name="connsiteY45" fmla="*/ 5498553 h 5979771"/>
                <a:gd name="connsiteX46" fmla="*/ 3506134 w 5426208"/>
                <a:gd name="connsiteY46" fmla="*/ 5979771 h 5979771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596120 w 5426208"/>
                <a:gd name="connsiteY12" fmla="*/ 689122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49958 w 5426208"/>
                <a:gd name="connsiteY13" fmla="*/ 962989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61463 w 5426208"/>
                <a:gd name="connsiteY10" fmla="*/ 1747116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02122 w 5426208"/>
                <a:gd name="connsiteY9" fmla="*/ 3284330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208"/>
                <a:gd name="connsiteY0" fmla="*/ 5831812 h 5963547"/>
                <a:gd name="connsiteX1" fmla="*/ 4282215 w 5426208"/>
                <a:gd name="connsiteY1" fmla="*/ 5284057 h 5963547"/>
                <a:gd name="connsiteX2" fmla="*/ 4330110 w 5426208"/>
                <a:gd name="connsiteY2" fmla="*/ 5015998 h 5963547"/>
                <a:gd name="connsiteX3" fmla="*/ 4631881 w 5426208"/>
                <a:gd name="connsiteY3" fmla="*/ 4611012 h 5963547"/>
                <a:gd name="connsiteX4" fmla="*/ 5058626 w 5426208"/>
                <a:gd name="connsiteY4" fmla="*/ 3564787 h 5963547"/>
                <a:gd name="connsiteX5" fmla="*/ 5416844 w 5426208"/>
                <a:gd name="connsiteY5" fmla="*/ 2499558 h 5963547"/>
                <a:gd name="connsiteX6" fmla="*/ 5253752 w 5426208"/>
                <a:gd name="connsiteY6" fmla="*/ 2511758 h 5963547"/>
                <a:gd name="connsiteX7" fmla="*/ 4553133 w 5426208"/>
                <a:gd name="connsiteY7" fmla="*/ 3031275 h 5963547"/>
                <a:gd name="connsiteX8" fmla="*/ 3980892 w 5426208"/>
                <a:gd name="connsiteY8" fmla="*/ 3974428 h 5963547"/>
                <a:gd name="connsiteX9" fmla="*/ 4040105 w 5426208"/>
                <a:gd name="connsiteY9" fmla="*/ 3319391 h 5963547"/>
                <a:gd name="connsiteX10" fmla="*/ 4281760 w 5426208"/>
                <a:gd name="connsiteY10" fmla="*/ 1853260 h 5963547"/>
                <a:gd name="connsiteX11" fmla="*/ 4416873 w 5426208"/>
                <a:gd name="connsiteY11" fmla="*/ 1147576 h 5963547"/>
                <a:gd name="connsiteX12" fmla="*/ 4484533 w 5426208"/>
                <a:gd name="connsiteY12" fmla="*/ 653647 h 5963547"/>
                <a:gd name="connsiteX13" fmla="*/ 4063391 w 5426208"/>
                <a:gd name="connsiteY13" fmla="*/ 1013087 h 5963547"/>
                <a:gd name="connsiteX14" fmla="*/ 3488008 w 5426208"/>
                <a:gd name="connsiteY14" fmla="*/ 2079410 h 5963547"/>
                <a:gd name="connsiteX15" fmla="*/ 3287203 w 5426208"/>
                <a:gd name="connsiteY15" fmla="*/ 3173083 h 5963547"/>
                <a:gd name="connsiteX16" fmla="*/ 3292845 w 5426208"/>
                <a:gd name="connsiteY16" fmla="*/ 3857018 h 5963547"/>
                <a:gd name="connsiteX17" fmla="*/ 3192806 w 5426208"/>
                <a:gd name="connsiteY17" fmla="*/ 3606624 h 5963547"/>
                <a:gd name="connsiteX18" fmla="*/ 2932473 w 5426208"/>
                <a:gd name="connsiteY18" fmla="*/ 2724036 h 5963547"/>
                <a:gd name="connsiteX19" fmla="*/ 2399382 w 5426208"/>
                <a:gd name="connsiteY19" fmla="*/ 1393179 h 5963547"/>
                <a:gd name="connsiteX20" fmla="*/ 1918061 w 5426208"/>
                <a:gd name="connsiteY20" fmla="*/ 334605 h 5963547"/>
                <a:gd name="connsiteX21" fmla="*/ 1759700 w 5426208"/>
                <a:gd name="connsiteY21" fmla="*/ 46327 h 5963547"/>
                <a:gd name="connsiteX22" fmla="*/ 1504721 w 5426208"/>
                <a:gd name="connsiteY22" fmla="*/ 1179806 h 5963547"/>
                <a:gd name="connsiteX23" fmla="*/ 1919500 w 5426208"/>
                <a:gd name="connsiteY23" fmla="*/ 2508985 h 5963547"/>
                <a:gd name="connsiteX24" fmla="*/ 2511779 w 5426208"/>
                <a:gd name="connsiteY24" fmla="*/ 3676696 h 5963547"/>
                <a:gd name="connsiteX25" fmla="*/ 2507282 w 5426208"/>
                <a:gd name="connsiteY25" fmla="*/ 3842847 h 5963547"/>
                <a:gd name="connsiteX26" fmla="*/ 1259624 w 5426208"/>
                <a:gd name="connsiteY26" fmla="*/ 2329876 h 5963547"/>
                <a:gd name="connsiteX27" fmla="*/ 760003 w 5426208"/>
                <a:gd name="connsiteY27" fmla="*/ 1783121 h 5963547"/>
                <a:gd name="connsiteX28" fmla="*/ 213248 w 5426208"/>
                <a:gd name="connsiteY28" fmla="*/ 1274074 h 5963547"/>
                <a:gd name="connsiteX29" fmla="*/ 213248 w 5426208"/>
                <a:gd name="connsiteY29" fmla="*/ 1406049 h 5963547"/>
                <a:gd name="connsiteX30" fmla="*/ 694015 w 5426208"/>
                <a:gd name="connsiteY30" fmla="*/ 2744655 h 5963547"/>
                <a:gd name="connsiteX31" fmla="*/ 1253280 w 5426208"/>
                <a:gd name="connsiteY31" fmla="*/ 3774615 h 5963547"/>
                <a:gd name="connsiteX32" fmla="*/ 2015715 w 5426208"/>
                <a:gd name="connsiteY32" fmla="*/ 4415917 h 5963547"/>
                <a:gd name="connsiteX33" fmla="*/ 2631307 w 5426208"/>
                <a:gd name="connsiteY33" fmla="*/ 4738370 h 5963547"/>
                <a:gd name="connsiteX34" fmla="*/ 2175214 w 5426208"/>
                <a:gd name="connsiteY34" fmla="*/ 4769173 h 5963547"/>
                <a:gd name="connsiteX35" fmla="*/ 1502268 w 5426208"/>
                <a:gd name="connsiteY35" fmla="*/ 4555140 h 5963547"/>
                <a:gd name="connsiteX36" fmla="*/ 760003 w 5426208"/>
                <a:gd name="connsiteY36" fmla="*/ 3951286 h 5963547"/>
                <a:gd name="connsiteX37" fmla="*/ 260382 w 5426208"/>
                <a:gd name="connsiteY37" fmla="*/ 3055740 h 5963547"/>
                <a:gd name="connsiteX38" fmla="*/ 5859 w 5426208"/>
                <a:gd name="connsiteY38" fmla="*/ 2688094 h 5963547"/>
                <a:gd name="connsiteX39" fmla="*/ 109554 w 5426208"/>
                <a:gd name="connsiteY39" fmla="*/ 3281983 h 5963547"/>
                <a:gd name="connsiteX40" fmla="*/ 420638 w 5426208"/>
                <a:gd name="connsiteY40" fmla="*/ 4686577 h 5963547"/>
                <a:gd name="connsiteX41" fmla="*/ 967661 w 5426208"/>
                <a:gd name="connsiteY41" fmla="*/ 5270028 h 5963547"/>
                <a:gd name="connsiteX42" fmla="*/ 1523574 w 5426208"/>
                <a:gd name="connsiteY42" fmla="*/ 5525562 h 5963547"/>
                <a:gd name="connsiteX43" fmla="*/ 2471273 w 5426208"/>
                <a:gd name="connsiteY43" fmla="*/ 5605714 h 5963547"/>
                <a:gd name="connsiteX44" fmla="*/ 3384948 w 5426208"/>
                <a:gd name="connsiteY44" fmla="*/ 5409188 h 5963547"/>
                <a:gd name="connsiteX45" fmla="*/ 3500869 w 5426208"/>
                <a:gd name="connsiteY45" fmla="*/ 5482329 h 5963547"/>
                <a:gd name="connsiteX46" fmla="*/ 3506134 w 5426208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82215 w 5426043"/>
                <a:gd name="connsiteY1" fmla="*/ 5284057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0110 w 5426043"/>
                <a:gd name="connsiteY2" fmla="*/ 5015998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31881 w 5426043"/>
                <a:gd name="connsiteY3" fmla="*/ 4611012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333623 w 5426043"/>
                <a:gd name="connsiteY2" fmla="*/ 495295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469964 w 5426043"/>
                <a:gd name="connsiteY0" fmla="*/ 5831812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963547"/>
                <a:gd name="connsiteX1" fmla="*/ 4231131 w 5426043"/>
                <a:gd name="connsiteY1" fmla="*/ 5215361 h 5963547"/>
                <a:gd name="connsiteX2" fmla="*/ 4286673 w 5426043"/>
                <a:gd name="connsiteY2" fmla="*/ 4899675 h 5963547"/>
                <a:gd name="connsiteX3" fmla="*/ 4689326 w 5426043"/>
                <a:gd name="connsiteY3" fmla="*/ 4520699 h 5963547"/>
                <a:gd name="connsiteX4" fmla="*/ 5058626 w 5426043"/>
                <a:gd name="connsiteY4" fmla="*/ 3564787 h 5963547"/>
                <a:gd name="connsiteX5" fmla="*/ 5416844 w 5426043"/>
                <a:gd name="connsiteY5" fmla="*/ 2499558 h 5963547"/>
                <a:gd name="connsiteX6" fmla="*/ 5253752 w 5426043"/>
                <a:gd name="connsiteY6" fmla="*/ 2511758 h 5963547"/>
                <a:gd name="connsiteX7" fmla="*/ 4564500 w 5426043"/>
                <a:gd name="connsiteY7" fmla="*/ 3073666 h 5963547"/>
                <a:gd name="connsiteX8" fmla="*/ 3980892 w 5426043"/>
                <a:gd name="connsiteY8" fmla="*/ 3974428 h 5963547"/>
                <a:gd name="connsiteX9" fmla="*/ 4040105 w 5426043"/>
                <a:gd name="connsiteY9" fmla="*/ 3319391 h 5963547"/>
                <a:gd name="connsiteX10" fmla="*/ 4281760 w 5426043"/>
                <a:gd name="connsiteY10" fmla="*/ 1853260 h 5963547"/>
                <a:gd name="connsiteX11" fmla="*/ 4416873 w 5426043"/>
                <a:gd name="connsiteY11" fmla="*/ 1147576 h 5963547"/>
                <a:gd name="connsiteX12" fmla="*/ 4484533 w 5426043"/>
                <a:gd name="connsiteY12" fmla="*/ 653647 h 5963547"/>
                <a:gd name="connsiteX13" fmla="*/ 4063391 w 5426043"/>
                <a:gd name="connsiteY13" fmla="*/ 1013087 h 5963547"/>
                <a:gd name="connsiteX14" fmla="*/ 3488008 w 5426043"/>
                <a:gd name="connsiteY14" fmla="*/ 2079410 h 5963547"/>
                <a:gd name="connsiteX15" fmla="*/ 3287203 w 5426043"/>
                <a:gd name="connsiteY15" fmla="*/ 3173083 h 5963547"/>
                <a:gd name="connsiteX16" fmla="*/ 3292845 w 5426043"/>
                <a:gd name="connsiteY16" fmla="*/ 3857018 h 5963547"/>
                <a:gd name="connsiteX17" fmla="*/ 3192806 w 5426043"/>
                <a:gd name="connsiteY17" fmla="*/ 3606624 h 5963547"/>
                <a:gd name="connsiteX18" fmla="*/ 2932473 w 5426043"/>
                <a:gd name="connsiteY18" fmla="*/ 2724036 h 5963547"/>
                <a:gd name="connsiteX19" fmla="*/ 2399382 w 5426043"/>
                <a:gd name="connsiteY19" fmla="*/ 1393179 h 5963547"/>
                <a:gd name="connsiteX20" fmla="*/ 1918061 w 5426043"/>
                <a:gd name="connsiteY20" fmla="*/ 334605 h 5963547"/>
                <a:gd name="connsiteX21" fmla="*/ 1759700 w 5426043"/>
                <a:gd name="connsiteY21" fmla="*/ 46327 h 5963547"/>
                <a:gd name="connsiteX22" fmla="*/ 1504721 w 5426043"/>
                <a:gd name="connsiteY22" fmla="*/ 1179806 h 5963547"/>
                <a:gd name="connsiteX23" fmla="*/ 1919500 w 5426043"/>
                <a:gd name="connsiteY23" fmla="*/ 2508985 h 5963547"/>
                <a:gd name="connsiteX24" fmla="*/ 2511779 w 5426043"/>
                <a:gd name="connsiteY24" fmla="*/ 3676696 h 5963547"/>
                <a:gd name="connsiteX25" fmla="*/ 2507282 w 5426043"/>
                <a:gd name="connsiteY25" fmla="*/ 3842847 h 5963547"/>
                <a:gd name="connsiteX26" fmla="*/ 1259624 w 5426043"/>
                <a:gd name="connsiteY26" fmla="*/ 2329876 h 5963547"/>
                <a:gd name="connsiteX27" fmla="*/ 760003 w 5426043"/>
                <a:gd name="connsiteY27" fmla="*/ 1783121 h 5963547"/>
                <a:gd name="connsiteX28" fmla="*/ 213248 w 5426043"/>
                <a:gd name="connsiteY28" fmla="*/ 1274074 h 5963547"/>
                <a:gd name="connsiteX29" fmla="*/ 213248 w 5426043"/>
                <a:gd name="connsiteY29" fmla="*/ 1406049 h 5963547"/>
                <a:gd name="connsiteX30" fmla="*/ 694015 w 5426043"/>
                <a:gd name="connsiteY30" fmla="*/ 2744655 h 5963547"/>
                <a:gd name="connsiteX31" fmla="*/ 1253280 w 5426043"/>
                <a:gd name="connsiteY31" fmla="*/ 3774615 h 5963547"/>
                <a:gd name="connsiteX32" fmla="*/ 2015715 w 5426043"/>
                <a:gd name="connsiteY32" fmla="*/ 4415917 h 5963547"/>
                <a:gd name="connsiteX33" fmla="*/ 2631307 w 5426043"/>
                <a:gd name="connsiteY33" fmla="*/ 4738370 h 5963547"/>
                <a:gd name="connsiteX34" fmla="*/ 2175214 w 5426043"/>
                <a:gd name="connsiteY34" fmla="*/ 4769173 h 5963547"/>
                <a:gd name="connsiteX35" fmla="*/ 1502268 w 5426043"/>
                <a:gd name="connsiteY35" fmla="*/ 4555140 h 5963547"/>
                <a:gd name="connsiteX36" fmla="*/ 760003 w 5426043"/>
                <a:gd name="connsiteY36" fmla="*/ 3951286 h 5963547"/>
                <a:gd name="connsiteX37" fmla="*/ 260382 w 5426043"/>
                <a:gd name="connsiteY37" fmla="*/ 3055740 h 5963547"/>
                <a:gd name="connsiteX38" fmla="*/ 5859 w 5426043"/>
                <a:gd name="connsiteY38" fmla="*/ 2688094 h 5963547"/>
                <a:gd name="connsiteX39" fmla="*/ 109554 w 5426043"/>
                <a:gd name="connsiteY39" fmla="*/ 3281983 h 5963547"/>
                <a:gd name="connsiteX40" fmla="*/ 420638 w 5426043"/>
                <a:gd name="connsiteY40" fmla="*/ 4686577 h 5963547"/>
                <a:gd name="connsiteX41" fmla="*/ 967661 w 5426043"/>
                <a:gd name="connsiteY41" fmla="*/ 5270028 h 5963547"/>
                <a:gd name="connsiteX42" fmla="*/ 1523574 w 5426043"/>
                <a:gd name="connsiteY42" fmla="*/ 5525562 h 5963547"/>
                <a:gd name="connsiteX43" fmla="*/ 2471273 w 5426043"/>
                <a:gd name="connsiteY43" fmla="*/ 5605714 h 5963547"/>
                <a:gd name="connsiteX44" fmla="*/ 3384948 w 5426043"/>
                <a:gd name="connsiteY44" fmla="*/ 5409188 h 5963547"/>
                <a:gd name="connsiteX45" fmla="*/ 3500869 w 5426043"/>
                <a:gd name="connsiteY45" fmla="*/ 5482329 h 5963547"/>
                <a:gd name="connsiteX46" fmla="*/ 3506134 w 5426043"/>
                <a:gd name="connsiteY46" fmla="*/ 5963547 h 5963547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384948 w 5426043"/>
                <a:gd name="connsiteY44" fmla="*/ 5409188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500869 w 5426043"/>
                <a:gd name="connsiteY45" fmla="*/ 5482329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394077 w 5426043"/>
                <a:gd name="connsiteY45" fmla="*/ 5495193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30503 w 5426043"/>
                <a:gd name="connsiteY44" fmla="*/ 5381381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57681 w 5426043"/>
                <a:gd name="connsiteY45" fmla="*/ 5473536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06634"/>
                <a:gd name="connsiteX1" fmla="*/ 4231131 w 5426043"/>
                <a:gd name="connsiteY1" fmla="*/ 5215361 h 5806634"/>
                <a:gd name="connsiteX2" fmla="*/ 4286673 w 5426043"/>
                <a:gd name="connsiteY2" fmla="*/ 4899675 h 5806634"/>
                <a:gd name="connsiteX3" fmla="*/ 4689326 w 5426043"/>
                <a:gd name="connsiteY3" fmla="*/ 4520699 h 5806634"/>
                <a:gd name="connsiteX4" fmla="*/ 5058626 w 5426043"/>
                <a:gd name="connsiteY4" fmla="*/ 3564787 h 5806634"/>
                <a:gd name="connsiteX5" fmla="*/ 5416844 w 5426043"/>
                <a:gd name="connsiteY5" fmla="*/ 2499558 h 5806634"/>
                <a:gd name="connsiteX6" fmla="*/ 5253752 w 5426043"/>
                <a:gd name="connsiteY6" fmla="*/ 2511758 h 5806634"/>
                <a:gd name="connsiteX7" fmla="*/ 4564500 w 5426043"/>
                <a:gd name="connsiteY7" fmla="*/ 3073666 h 5806634"/>
                <a:gd name="connsiteX8" fmla="*/ 3980892 w 5426043"/>
                <a:gd name="connsiteY8" fmla="*/ 3974428 h 5806634"/>
                <a:gd name="connsiteX9" fmla="*/ 4040105 w 5426043"/>
                <a:gd name="connsiteY9" fmla="*/ 3319391 h 5806634"/>
                <a:gd name="connsiteX10" fmla="*/ 4281760 w 5426043"/>
                <a:gd name="connsiteY10" fmla="*/ 1853260 h 5806634"/>
                <a:gd name="connsiteX11" fmla="*/ 4416873 w 5426043"/>
                <a:gd name="connsiteY11" fmla="*/ 1147576 h 5806634"/>
                <a:gd name="connsiteX12" fmla="*/ 4484533 w 5426043"/>
                <a:gd name="connsiteY12" fmla="*/ 653647 h 5806634"/>
                <a:gd name="connsiteX13" fmla="*/ 4063391 w 5426043"/>
                <a:gd name="connsiteY13" fmla="*/ 1013087 h 5806634"/>
                <a:gd name="connsiteX14" fmla="*/ 3488008 w 5426043"/>
                <a:gd name="connsiteY14" fmla="*/ 2079410 h 5806634"/>
                <a:gd name="connsiteX15" fmla="*/ 3287203 w 5426043"/>
                <a:gd name="connsiteY15" fmla="*/ 3173083 h 5806634"/>
                <a:gd name="connsiteX16" fmla="*/ 3292845 w 5426043"/>
                <a:gd name="connsiteY16" fmla="*/ 3857018 h 5806634"/>
                <a:gd name="connsiteX17" fmla="*/ 3192806 w 5426043"/>
                <a:gd name="connsiteY17" fmla="*/ 3606624 h 5806634"/>
                <a:gd name="connsiteX18" fmla="*/ 2932473 w 5426043"/>
                <a:gd name="connsiteY18" fmla="*/ 2724036 h 5806634"/>
                <a:gd name="connsiteX19" fmla="*/ 2399382 w 5426043"/>
                <a:gd name="connsiteY19" fmla="*/ 1393179 h 5806634"/>
                <a:gd name="connsiteX20" fmla="*/ 1918061 w 5426043"/>
                <a:gd name="connsiteY20" fmla="*/ 334605 h 5806634"/>
                <a:gd name="connsiteX21" fmla="*/ 1759700 w 5426043"/>
                <a:gd name="connsiteY21" fmla="*/ 46327 h 5806634"/>
                <a:gd name="connsiteX22" fmla="*/ 1504721 w 5426043"/>
                <a:gd name="connsiteY22" fmla="*/ 1179806 h 5806634"/>
                <a:gd name="connsiteX23" fmla="*/ 1919500 w 5426043"/>
                <a:gd name="connsiteY23" fmla="*/ 2508985 h 5806634"/>
                <a:gd name="connsiteX24" fmla="*/ 2511779 w 5426043"/>
                <a:gd name="connsiteY24" fmla="*/ 3676696 h 5806634"/>
                <a:gd name="connsiteX25" fmla="*/ 2507282 w 5426043"/>
                <a:gd name="connsiteY25" fmla="*/ 3842847 h 5806634"/>
                <a:gd name="connsiteX26" fmla="*/ 1259624 w 5426043"/>
                <a:gd name="connsiteY26" fmla="*/ 2329876 h 5806634"/>
                <a:gd name="connsiteX27" fmla="*/ 760003 w 5426043"/>
                <a:gd name="connsiteY27" fmla="*/ 1783121 h 5806634"/>
                <a:gd name="connsiteX28" fmla="*/ 213248 w 5426043"/>
                <a:gd name="connsiteY28" fmla="*/ 1274074 h 5806634"/>
                <a:gd name="connsiteX29" fmla="*/ 213248 w 5426043"/>
                <a:gd name="connsiteY29" fmla="*/ 1406049 h 5806634"/>
                <a:gd name="connsiteX30" fmla="*/ 694015 w 5426043"/>
                <a:gd name="connsiteY30" fmla="*/ 2744655 h 5806634"/>
                <a:gd name="connsiteX31" fmla="*/ 1253280 w 5426043"/>
                <a:gd name="connsiteY31" fmla="*/ 3774615 h 5806634"/>
                <a:gd name="connsiteX32" fmla="*/ 2015715 w 5426043"/>
                <a:gd name="connsiteY32" fmla="*/ 4415917 h 5806634"/>
                <a:gd name="connsiteX33" fmla="*/ 2631307 w 5426043"/>
                <a:gd name="connsiteY33" fmla="*/ 4738370 h 5806634"/>
                <a:gd name="connsiteX34" fmla="*/ 2175214 w 5426043"/>
                <a:gd name="connsiteY34" fmla="*/ 4769173 h 5806634"/>
                <a:gd name="connsiteX35" fmla="*/ 1502268 w 5426043"/>
                <a:gd name="connsiteY35" fmla="*/ 4555140 h 5806634"/>
                <a:gd name="connsiteX36" fmla="*/ 760003 w 5426043"/>
                <a:gd name="connsiteY36" fmla="*/ 3951286 h 5806634"/>
                <a:gd name="connsiteX37" fmla="*/ 260382 w 5426043"/>
                <a:gd name="connsiteY37" fmla="*/ 3055740 h 5806634"/>
                <a:gd name="connsiteX38" fmla="*/ 5859 w 5426043"/>
                <a:gd name="connsiteY38" fmla="*/ 2688094 h 5806634"/>
                <a:gd name="connsiteX39" fmla="*/ 109554 w 5426043"/>
                <a:gd name="connsiteY39" fmla="*/ 3281983 h 5806634"/>
                <a:gd name="connsiteX40" fmla="*/ 420638 w 5426043"/>
                <a:gd name="connsiteY40" fmla="*/ 4686577 h 5806634"/>
                <a:gd name="connsiteX41" fmla="*/ 967661 w 5426043"/>
                <a:gd name="connsiteY41" fmla="*/ 5270028 h 5806634"/>
                <a:gd name="connsiteX42" fmla="*/ 1523574 w 5426043"/>
                <a:gd name="connsiteY42" fmla="*/ 5525562 h 5806634"/>
                <a:gd name="connsiteX43" fmla="*/ 2471273 w 5426043"/>
                <a:gd name="connsiteY43" fmla="*/ 5605714 h 5806634"/>
                <a:gd name="connsiteX44" fmla="*/ 3242901 w 5426043"/>
                <a:gd name="connsiteY44" fmla="*/ 5427626 h 5806634"/>
                <a:gd name="connsiteX45" fmla="*/ 3409946 w 5426043"/>
                <a:gd name="connsiteY45" fmla="*/ 5523928 h 5806634"/>
                <a:gd name="connsiteX46" fmla="*/ 3504890 w 5426043"/>
                <a:gd name="connsiteY46" fmla="*/ 5806634 h 5806634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286673 w 5426043"/>
                <a:gd name="connsiteY2" fmla="*/ 4899675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40194 w 5426043"/>
                <a:gd name="connsiteY2" fmla="*/ 4947008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385780 w 5426043"/>
                <a:gd name="connsiteY2" fmla="*/ 4979973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689326 w 5426043"/>
                <a:gd name="connsiteY3" fmla="*/ 452069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3980892 w 5426043"/>
                <a:gd name="connsiteY8" fmla="*/ 3974428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0534 w 5426043"/>
                <a:gd name="connsiteY8" fmla="*/ 4135949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40105 w 5426043"/>
                <a:gd name="connsiteY9" fmla="*/ 331939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292845 w 5426043"/>
                <a:gd name="connsiteY16" fmla="*/ 3857018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304 w 5426043"/>
                <a:gd name="connsiteY0" fmla="*/ 5609304 h 5820250"/>
                <a:gd name="connsiteX1" fmla="*/ 4231131 w 5426043"/>
                <a:gd name="connsiteY1" fmla="*/ 5215361 h 5820250"/>
                <a:gd name="connsiteX2" fmla="*/ 4435951 w 5426043"/>
                <a:gd name="connsiteY2" fmla="*/ 4908219 h 5820250"/>
                <a:gd name="connsiteX3" fmla="*/ 4779546 w 5426043"/>
                <a:gd name="connsiteY3" fmla="*/ 4491709 h 5820250"/>
                <a:gd name="connsiteX4" fmla="*/ 5058626 w 5426043"/>
                <a:gd name="connsiteY4" fmla="*/ 3564787 h 5820250"/>
                <a:gd name="connsiteX5" fmla="*/ 5416844 w 5426043"/>
                <a:gd name="connsiteY5" fmla="*/ 2499558 h 5820250"/>
                <a:gd name="connsiteX6" fmla="*/ 5253752 w 5426043"/>
                <a:gd name="connsiteY6" fmla="*/ 2511758 h 5820250"/>
                <a:gd name="connsiteX7" fmla="*/ 4564500 w 5426043"/>
                <a:gd name="connsiteY7" fmla="*/ 3073666 h 5820250"/>
                <a:gd name="connsiteX8" fmla="*/ 4046069 w 5426043"/>
                <a:gd name="connsiteY8" fmla="*/ 4126147 h 5820250"/>
                <a:gd name="connsiteX9" fmla="*/ 4099905 w 5426043"/>
                <a:gd name="connsiteY9" fmla="*/ 3298781 h 5820250"/>
                <a:gd name="connsiteX10" fmla="*/ 4281760 w 5426043"/>
                <a:gd name="connsiteY10" fmla="*/ 1853260 h 5820250"/>
                <a:gd name="connsiteX11" fmla="*/ 4416873 w 5426043"/>
                <a:gd name="connsiteY11" fmla="*/ 1147576 h 5820250"/>
                <a:gd name="connsiteX12" fmla="*/ 4484533 w 5426043"/>
                <a:gd name="connsiteY12" fmla="*/ 653647 h 5820250"/>
                <a:gd name="connsiteX13" fmla="*/ 4063391 w 5426043"/>
                <a:gd name="connsiteY13" fmla="*/ 1013087 h 5820250"/>
                <a:gd name="connsiteX14" fmla="*/ 3488008 w 5426043"/>
                <a:gd name="connsiteY14" fmla="*/ 2079410 h 5820250"/>
                <a:gd name="connsiteX15" fmla="*/ 3287203 w 5426043"/>
                <a:gd name="connsiteY15" fmla="*/ 3173083 h 5820250"/>
                <a:gd name="connsiteX16" fmla="*/ 3311855 w 5426043"/>
                <a:gd name="connsiteY16" fmla="*/ 3851780 h 5820250"/>
                <a:gd name="connsiteX17" fmla="*/ 3192806 w 5426043"/>
                <a:gd name="connsiteY17" fmla="*/ 3606624 h 5820250"/>
                <a:gd name="connsiteX18" fmla="*/ 2932473 w 5426043"/>
                <a:gd name="connsiteY18" fmla="*/ 2724036 h 5820250"/>
                <a:gd name="connsiteX19" fmla="*/ 2399382 w 5426043"/>
                <a:gd name="connsiteY19" fmla="*/ 1393179 h 5820250"/>
                <a:gd name="connsiteX20" fmla="*/ 1918061 w 5426043"/>
                <a:gd name="connsiteY20" fmla="*/ 334605 h 5820250"/>
                <a:gd name="connsiteX21" fmla="*/ 1759700 w 5426043"/>
                <a:gd name="connsiteY21" fmla="*/ 46327 h 5820250"/>
                <a:gd name="connsiteX22" fmla="*/ 1504721 w 5426043"/>
                <a:gd name="connsiteY22" fmla="*/ 1179806 h 5820250"/>
                <a:gd name="connsiteX23" fmla="*/ 1919500 w 5426043"/>
                <a:gd name="connsiteY23" fmla="*/ 2508985 h 5820250"/>
                <a:gd name="connsiteX24" fmla="*/ 2511779 w 5426043"/>
                <a:gd name="connsiteY24" fmla="*/ 3676696 h 5820250"/>
                <a:gd name="connsiteX25" fmla="*/ 2507282 w 5426043"/>
                <a:gd name="connsiteY25" fmla="*/ 3842847 h 5820250"/>
                <a:gd name="connsiteX26" fmla="*/ 1259624 w 5426043"/>
                <a:gd name="connsiteY26" fmla="*/ 2329876 h 5820250"/>
                <a:gd name="connsiteX27" fmla="*/ 760003 w 5426043"/>
                <a:gd name="connsiteY27" fmla="*/ 1783121 h 5820250"/>
                <a:gd name="connsiteX28" fmla="*/ 213248 w 5426043"/>
                <a:gd name="connsiteY28" fmla="*/ 1274074 h 5820250"/>
                <a:gd name="connsiteX29" fmla="*/ 213248 w 5426043"/>
                <a:gd name="connsiteY29" fmla="*/ 1406049 h 5820250"/>
                <a:gd name="connsiteX30" fmla="*/ 694015 w 5426043"/>
                <a:gd name="connsiteY30" fmla="*/ 2744655 h 5820250"/>
                <a:gd name="connsiteX31" fmla="*/ 1253280 w 5426043"/>
                <a:gd name="connsiteY31" fmla="*/ 3774615 h 5820250"/>
                <a:gd name="connsiteX32" fmla="*/ 2015715 w 5426043"/>
                <a:gd name="connsiteY32" fmla="*/ 4415917 h 5820250"/>
                <a:gd name="connsiteX33" fmla="*/ 2631307 w 5426043"/>
                <a:gd name="connsiteY33" fmla="*/ 4738370 h 5820250"/>
                <a:gd name="connsiteX34" fmla="*/ 2175214 w 5426043"/>
                <a:gd name="connsiteY34" fmla="*/ 4769173 h 5820250"/>
                <a:gd name="connsiteX35" fmla="*/ 1502268 w 5426043"/>
                <a:gd name="connsiteY35" fmla="*/ 4555140 h 5820250"/>
                <a:gd name="connsiteX36" fmla="*/ 760003 w 5426043"/>
                <a:gd name="connsiteY36" fmla="*/ 3951286 h 5820250"/>
                <a:gd name="connsiteX37" fmla="*/ 260382 w 5426043"/>
                <a:gd name="connsiteY37" fmla="*/ 3055740 h 5820250"/>
                <a:gd name="connsiteX38" fmla="*/ 5859 w 5426043"/>
                <a:gd name="connsiteY38" fmla="*/ 2688094 h 5820250"/>
                <a:gd name="connsiteX39" fmla="*/ 109554 w 5426043"/>
                <a:gd name="connsiteY39" fmla="*/ 3281983 h 5820250"/>
                <a:gd name="connsiteX40" fmla="*/ 420638 w 5426043"/>
                <a:gd name="connsiteY40" fmla="*/ 4686577 h 5820250"/>
                <a:gd name="connsiteX41" fmla="*/ 967661 w 5426043"/>
                <a:gd name="connsiteY41" fmla="*/ 5270028 h 5820250"/>
                <a:gd name="connsiteX42" fmla="*/ 1523574 w 5426043"/>
                <a:gd name="connsiteY42" fmla="*/ 5525562 h 5820250"/>
                <a:gd name="connsiteX43" fmla="*/ 2471273 w 5426043"/>
                <a:gd name="connsiteY43" fmla="*/ 5605714 h 5820250"/>
                <a:gd name="connsiteX44" fmla="*/ 3242901 w 5426043"/>
                <a:gd name="connsiteY44" fmla="*/ 5427626 h 5820250"/>
                <a:gd name="connsiteX45" fmla="*/ 3409946 w 5426043"/>
                <a:gd name="connsiteY45" fmla="*/ 5523928 h 5820250"/>
                <a:gd name="connsiteX46" fmla="*/ 3455462 w 5426043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967843 w 5426225"/>
                <a:gd name="connsiteY41" fmla="*/ 5270028 h 5820250"/>
                <a:gd name="connsiteX42" fmla="*/ 1523756 w 5426225"/>
                <a:gd name="connsiteY42" fmla="*/ 5525562 h 5820250"/>
                <a:gd name="connsiteX43" fmla="*/ 2471455 w 5426225"/>
                <a:gd name="connsiteY43" fmla="*/ 5605714 h 5820250"/>
                <a:gd name="connsiteX44" fmla="*/ 3243083 w 5426225"/>
                <a:gd name="connsiteY44" fmla="*/ 5427626 h 5820250"/>
                <a:gd name="connsiteX45" fmla="*/ 3410128 w 5426225"/>
                <a:gd name="connsiteY45" fmla="*/ 5523928 h 5820250"/>
                <a:gd name="connsiteX46" fmla="*/ 3455644 w 5426225"/>
                <a:gd name="connsiteY46" fmla="*/ 5820249 h 5820250"/>
                <a:gd name="connsiteX0" fmla="*/ 4361486 w 5426225"/>
                <a:gd name="connsiteY0" fmla="*/ 5609304 h 5820250"/>
                <a:gd name="connsiteX1" fmla="*/ 4231313 w 5426225"/>
                <a:gd name="connsiteY1" fmla="*/ 5215361 h 5820250"/>
                <a:gd name="connsiteX2" fmla="*/ 4436133 w 5426225"/>
                <a:gd name="connsiteY2" fmla="*/ 4908219 h 5820250"/>
                <a:gd name="connsiteX3" fmla="*/ 4779728 w 5426225"/>
                <a:gd name="connsiteY3" fmla="*/ 4491709 h 5820250"/>
                <a:gd name="connsiteX4" fmla="*/ 5058808 w 5426225"/>
                <a:gd name="connsiteY4" fmla="*/ 3564787 h 5820250"/>
                <a:gd name="connsiteX5" fmla="*/ 5417026 w 5426225"/>
                <a:gd name="connsiteY5" fmla="*/ 2499558 h 5820250"/>
                <a:gd name="connsiteX6" fmla="*/ 5253934 w 5426225"/>
                <a:gd name="connsiteY6" fmla="*/ 2511758 h 5820250"/>
                <a:gd name="connsiteX7" fmla="*/ 4564682 w 5426225"/>
                <a:gd name="connsiteY7" fmla="*/ 3073666 h 5820250"/>
                <a:gd name="connsiteX8" fmla="*/ 4046251 w 5426225"/>
                <a:gd name="connsiteY8" fmla="*/ 4126147 h 5820250"/>
                <a:gd name="connsiteX9" fmla="*/ 4100087 w 5426225"/>
                <a:gd name="connsiteY9" fmla="*/ 3298781 h 5820250"/>
                <a:gd name="connsiteX10" fmla="*/ 4281942 w 5426225"/>
                <a:gd name="connsiteY10" fmla="*/ 1853260 h 5820250"/>
                <a:gd name="connsiteX11" fmla="*/ 4417055 w 5426225"/>
                <a:gd name="connsiteY11" fmla="*/ 1147576 h 5820250"/>
                <a:gd name="connsiteX12" fmla="*/ 4484715 w 5426225"/>
                <a:gd name="connsiteY12" fmla="*/ 653647 h 5820250"/>
                <a:gd name="connsiteX13" fmla="*/ 4063573 w 5426225"/>
                <a:gd name="connsiteY13" fmla="*/ 1013087 h 5820250"/>
                <a:gd name="connsiteX14" fmla="*/ 3488190 w 5426225"/>
                <a:gd name="connsiteY14" fmla="*/ 2079410 h 5820250"/>
                <a:gd name="connsiteX15" fmla="*/ 3287385 w 5426225"/>
                <a:gd name="connsiteY15" fmla="*/ 3173083 h 5820250"/>
                <a:gd name="connsiteX16" fmla="*/ 3312037 w 5426225"/>
                <a:gd name="connsiteY16" fmla="*/ 3851780 h 5820250"/>
                <a:gd name="connsiteX17" fmla="*/ 3192988 w 5426225"/>
                <a:gd name="connsiteY17" fmla="*/ 3606624 h 5820250"/>
                <a:gd name="connsiteX18" fmla="*/ 2932655 w 5426225"/>
                <a:gd name="connsiteY18" fmla="*/ 2724036 h 5820250"/>
                <a:gd name="connsiteX19" fmla="*/ 2399564 w 5426225"/>
                <a:gd name="connsiteY19" fmla="*/ 1393179 h 5820250"/>
                <a:gd name="connsiteX20" fmla="*/ 1918243 w 5426225"/>
                <a:gd name="connsiteY20" fmla="*/ 334605 h 5820250"/>
                <a:gd name="connsiteX21" fmla="*/ 1759882 w 5426225"/>
                <a:gd name="connsiteY21" fmla="*/ 46327 h 5820250"/>
                <a:gd name="connsiteX22" fmla="*/ 1504903 w 5426225"/>
                <a:gd name="connsiteY22" fmla="*/ 1179806 h 5820250"/>
                <a:gd name="connsiteX23" fmla="*/ 1919682 w 5426225"/>
                <a:gd name="connsiteY23" fmla="*/ 2508985 h 5820250"/>
                <a:gd name="connsiteX24" fmla="*/ 2511961 w 5426225"/>
                <a:gd name="connsiteY24" fmla="*/ 3676696 h 5820250"/>
                <a:gd name="connsiteX25" fmla="*/ 2507464 w 5426225"/>
                <a:gd name="connsiteY25" fmla="*/ 3842847 h 5820250"/>
                <a:gd name="connsiteX26" fmla="*/ 1259806 w 5426225"/>
                <a:gd name="connsiteY26" fmla="*/ 2329876 h 5820250"/>
                <a:gd name="connsiteX27" fmla="*/ 760185 w 5426225"/>
                <a:gd name="connsiteY27" fmla="*/ 1783121 h 5820250"/>
                <a:gd name="connsiteX28" fmla="*/ 213430 w 5426225"/>
                <a:gd name="connsiteY28" fmla="*/ 1274074 h 5820250"/>
                <a:gd name="connsiteX29" fmla="*/ 213430 w 5426225"/>
                <a:gd name="connsiteY29" fmla="*/ 1406049 h 5820250"/>
                <a:gd name="connsiteX30" fmla="*/ 694197 w 5426225"/>
                <a:gd name="connsiteY30" fmla="*/ 2744655 h 5820250"/>
                <a:gd name="connsiteX31" fmla="*/ 1253462 w 5426225"/>
                <a:gd name="connsiteY31" fmla="*/ 3774615 h 5820250"/>
                <a:gd name="connsiteX32" fmla="*/ 2015897 w 5426225"/>
                <a:gd name="connsiteY32" fmla="*/ 4415917 h 5820250"/>
                <a:gd name="connsiteX33" fmla="*/ 2631489 w 5426225"/>
                <a:gd name="connsiteY33" fmla="*/ 4738370 h 5820250"/>
                <a:gd name="connsiteX34" fmla="*/ 2175396 w 5426225"/>
                <a:gd name="connsiteY34" fmla="*/ 4769173 h 5820250"/>
                <a:gd name="connsiteX35" fmla="*/ 1502450 w 5426225"/>
                <a:gd name="connsiteY35" fmla="*/ 4555140 h 5820250"/>
                <a:gd name="connsiteX36" fmla="*/ 760185 w 5426225"/>
                <a:gd name="connsiteY36" fmla="*/ 3951286 h 5820250"/>
                <a:gd name="connsiteX37" fmla="*/ 260564 w 5426225"/>
                <a:gd name="connsiteY37" fmla="*/ 3055740 h 5820250"/>
                <a:gd name="connsiteX38" fmla="*/ 6041 w 5426225"/>
                <a:gd name="connsiteY38" fmla="*/ 2688094 h 5820250"/>
                <a:gd name="connsiteX39" fmla="*/ 109736 w 5426225"/>
                <a:gd name="connsiteY39" fmla="*/ 3281983 h 5820250"/>
                <a:gd name="connsiteX40" fmla="*/ 437514 w 5426225"/>
                <a:gd name="connsiteY40" fmla="*/ 4566106 h 5820250"/>
                <a:gd name="connsiteX41" fmla="*/ 1523756 w 5426225"/>
                <a:gd name="connsiteY41" fmla="*/ 5525562 h 5820250"/>
                <a:gd name="connsiteX42" fmla="*/ 2471455 w 5426225"/>
                <a:gd name="connsiteY42" fmla="*/ 5605714 h 5820250"/>
                <a:gd name="connsiteX43" fmla="*/ 3243083 w 5426225"/>
                <a:gd name="connsiteY43" fmla="*/ 5427626 h 5820250"/>
                <a:gd name="connsiteX44" fmla="*/ 3410128 w 5426225"/>
                <a:gd name="connsiteY44" fmla="*/ 5523928 h 5820250"/>
                <a:gd name="connsiteX45" fmla="*/ 3455644 w 5426225"/>
                <a:gd name="connsiteY45" fmla="*/ 5820249 h 582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426225" h="5820250">
                  <a:moveTo>
                    <a:pt x="4361486" y="5609304"/>
                  </a:moveTo>
                  <a:cubicBezTo>
                    <a:pt x="4290845" y="5425964"/>
                    <a:pt x="4218872" y="5332208"/>
                    <a:pt x="4231313" y="5215361"/>
                  </a:cubicBezTo>
                  <a:cubicBezTo>
                    <a:pt x="4243754" y="5098514"/>
                    <a:pt x="4344731" y="5028828"/>
                    <a:pt x="4436133" y="4908219"/>
                  </a:cubicBezTo>
                  <a:cubicBezTo>
                    <a:pt x="4527536" y="4787610"/>
                    <a:pt x="4675949" y="4715614"/>
                    <a:pt x="4779728" y="4491709"/>
                  </a:cubicBezTo>
                  <a:cubicBezTo>
                    <a:pt x="4883507" y="4267804"/>
                    <a:pt x="4952592" y="3896812"/>
                    <a:pt x="5058808" y="3564787"/>
                  </a:cubicBezTo>
                  <a:cubicBezTo>
                    <a:pt x="5165024" y="3232762"/>
                    <a:pt x="5384505" y="2675063"/>
                    <a:pt x="5417026" y="2499558"/>
                  </a:cubicBezTo>
                  <a:cubicBezTo>
                    <a:pt x="5449547" y="2324053"/>
                    <a:pt x="5395991" y="2416073"/>
                    <a:pt x="5253934" y="2511758"/>
                  </a:cubicBezTo>
                  <a:cubicBezTo>
                    <a:pt x="5111877" y="2607443"/>
                    <a:pt x="4765963" y="2804601"/>
                    <a:pt x="4564682" y="3073666"/>
                  </a:cubicBezTo>
                  <a:cubicBezTo>
                    <a:pt x="4363402" y="3342731"/>
                    <a:pt x="4123683" y="4088628"/>
                    <a:pt x="4046251" y="4126147"/>
                  </a:cubicBezTo>
                  <a:cubicBezTo>
                    <a:pt x="3968819" y="4163666"/>
                    <a:pt x="4060805" y="3677596"/>
                    <a:pt x="4100087" y="3298781"/>
                  </a:cubicBezTo>
                  <a:cubicBezTo>
                    <a:pt x="4139369" y="2919967"/>
                    <a:pt x="4229114" y="2211794"/>
                    <a:pt x="4281942" y="1853260"/>
                  </a:cubicBezTo>
                  <a:cubicBezTo>
                    <a:pt x="4334770" y="1494726"/>
                    <a:pt x="4383260" y="1347511"/>
                    <a:pt x="4417055" y="1147576"/>
                  </a:cubicBezTo>
                  <a:cubicBezTo>
                    <a:pt x="4450850" y="947641"/>
                    <a:pt x="4543629" y="676062"/>
                    <a:pt x="4484715" y="653647"/>
                  </a:cubicBezTo>
                  <a:cubicBezTo>
                    <a:pt x="4425801" y="631232"/>
                    <a:pt x="4229660" y="775460"/>
                    <a:pt x="4063573" y="1013087"/>
                  </a:cubicBezTo>
                  <a:cubicBezTo>
                    <a:pt x="3897486" y="1250714"/>
                    <a:pt x="3617555" y="1719411"/>
                    <a:pt x="3488190" y="2079410"/>
                  </a:cubicBezTo>
                  <a:cubicBezTo>
                    <a:pt x="3358825" y="2439409"/>
                    <a:pt x="3316744" y="2877688"/>
                    <a:pt x="3287385" y="3173083"/>
                  </a:cubicBezTo>
                  <a:cubicBezTo>
                    <a:pt x="3258026" y="3468478"/>
                    <a:pt x="3327770" y="3779523"/>
                    <a:pt x="3312037" y="3851780"/>
                  </a:cubicBezTo>
                  <a:cubicBezTo>
                    <a:pt x="3296304" y="3924037"/>
                    <a:pt x="3256218" y="3794581"/>
                    <a:pt x="3192988" y="3606624"/>
                  </a:cubicBezTo>
                  <a:cubicBezTo>
                    <a:pt x="3129758" y="3418667"/>
                    <a:pt x="3064892" y="3092943"/>
                    <a:pt x="2932655" y="2724036"/>
                  </a:cubicBezTo>
                  <a:cubicBezTo>
                    <a:pt x="2800418" y="2355129"/>
                    <a:pt x="2568633" y="1791418"/>
                    <a:pt x="2399564" y="1393179"/>
                  </a:cubicBezTo>
                  <a:cubicBezTo>
                    <a:pt x="2230495" y="994941"/>
                    <a:pt x="2024857" y="559080"/>
                    <a:pt x="1918243" y="334605"/>
                  </a:cubicBezTo>
                  <a:cubicBezTo>
                    <a:pt x="1811629" y="110130"/>
                    <a:pt x="1828772" y="-94540"/>
                    <a:pt x="1759882" y="46327"/>
                  </a:cubicBezTo>
                  <a:cubicBezTo>
                    <a:pt x="1690992" y="187194"/>
                    <a:pt x="1478270" y="769363"/>
                    <a:pt x="1504903" y="1179806"/>
                  </a:cubicBezTo>
                  <a:cubicBezTo>
                    <a:pt x="1531536" y="1590249"/>
                    <a:pt x="1751839" y="2092837"/>
                    <a:pt x="1919682" y="2508985"/>
                  </a:cubicBezTo>
                  <a:cubicBezTo>
                    <a:pt x="2087525" y="2925133"/>
                    <a:pt x="2413997" y="3454386"/>
                    <a:pt x="2511961" y="3676696"/>
                  </a:cubicBezTo>
                  <a:cubicBezTo>
                    <a:pt x="2609925" y="3899006"/>
                    <a:pt x="2640198" y="3976933"/>
                    <a:pt x="2507464" y="3842847"/>
                  </a:cubicBezTo>
                  <a:cubicBezTo>
                    <a:pt x="2374730" y="3708761"/>
                    <a:pt x="1551019" y="2673164"/>
                    <a:pt x="1259806" y="2329876"/>
                  </a:cubicBezTo>
                  <a:cubicBezTo>
                    <a:pt x="968593" y="1986588"/>
                    <a:pt x="934581" y="1959088"/>
                    <a:pt x="760185" y="1783121"/>
                  </a:cubicBezTo>
                  <a:cubicBezTo>
                    <a:pt x="585789" y="1607154"/>
                    <a:pt x="304556" y="1336919"/>
                    <a:pt x="213430" y="1274074"/>
                  </a:cubicBezTo>
                  <a:cubicBezTo>
                    <a:pt x="122304" y="1211229"/>
                    <a:pt x="133302" y="1160952"/>
                    <a:pt x="213430" y="1406049"/>
                  </a:cubicBezTo>
                  <a:cubicBezTo>
                    <a:pt x="293558" y="1651146"/>
                    <a:pt x="520858" y="2349894"/>
                    <a:pt x="694197" y="2744655"/>
                  </a:cubicBezTo>
                  <a:cubicBezTo>
                    <a:pt x="867536" y="3139416"/>
                    <a:pt x="1033179" y="3496071"/>
                    <a:pt x="1253462" y="3774615"/>
                  </a:cubicBezTo>
                  <a:cubicBezTo>
                    <a:pt x="1473745" y="4053159"/>
                    <a:pt x="1786226" y="4255291"/>
                    <a:pt x="2015897" y="4415917"/>
                  </a:cubicBezTo>
                  <a:cubicBezTo>
                    <a:pt x="2245568" y="4576543"/>
                    <a:pt x="2599073" y="4704664"/>
                    <a:pt x="2631489" y="4738370"/>
                  </a:cubicBezTo>
                  <a:cubicBezTo>
                    <a:pt x="2663905" y="4772076"/>
                    <a:pt x="2363569" y="4799711"/>
                    <a:pt x="2175396" y="4769173"/>
                  </a:cubicBezTo>
                  <a:cubicBezTo>
                    <a:pt x="1987223" y="4738635"/>
                    <a:pt x="1738318" y="4691454"/>
                    <a:pt x="1502450" y="4555140"/>
                  </a:cubicBezTo>
                  <a:cubicBezTo>
                    <a:pt x="1266582" y="4418826"/>
                    <a:pt x="967166" y="4201186"/>
                    <a:pt x="760185" y="3951286"/>
                  </a:cubicBezTo>
                  <a:cubicBezTo>
                    <a:pt x="553204" y="3701386"/>
                    <a:pt x="386255" y="3266272"/>
                    <a:pt x="260564" y="3055740"/>
                  </a:cubicBezTo>
                  <a:cubicBezTo>
                    <a:pt x="134873" y="2845208"/>
                    <a:pt x="31179" y="2650387"/>
                    <a:pt x="6041" y="2688094"/>
                  </a:cubicBezTo>
                  <a:cubicBezTo>
                    <a:pt x="-19097" y="2725801"/>
                    <a:pt x="37824" y="2968981"/>
                    <a:pt x="109736" y="3281983"/>
                  </a:cubicBezTo>
                  <a:cubicBezTo>
                    <a:pt x="181648" y="3594985"/>
                    <a:pt x="201844" y="4192176"/>
                    <a:pt x="437514" y="4566106"/>
                  </a:cubicBezTo>
                  <a:cubicBezTo>
                    <a:pt x="673184" y="4940036"/>
                    <a:pt x="1184766" y="5352294"/>
                    <a:pt x="1523756" y="5525562"/>
                  </a:cubicBezTo>
                  <a:cubicBezTo>
                    <a:pt x="1862746" y="5698830"/>
                    <a:pt x="2184900" y="5622037"/>
                    <a:pt x="2471455" y="5605714"/>
                  </a:cubicBezTo>
                  <a:cubicBezTo>
                    <a:pt x="2758010" y="5589391"/>
                    <a:pt x="3144000" y="5442008"/>
                    <a:pt x="3243083" y="5427626"/>
                  </a:cubicBezTo>
                  <a:cubicBezTo>
                    <a:pt x="3342166" y="5413244"/>
                    <a:pt x="3406420" y="5413989"/>
                    <a:pt x="3410128" y="5523928"/>
                  </a:cubicBezTo>
                  <a:cubicBezTo>
                    <a:pt x="3413836" y="5633867"/>
                    <a:pt x="3448772" y="5675021"/>
                    <a:pt x="3455644" y="5820249"/>
                  </a:cubicBezTo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19543" y="2562584"/>
            <a:ext cx="3895689" cy="3507523"/>
          </a:xfrm>
        </p:spPr>
        <p:txBody>
          <a:bodyPr anchor="ctr">
            <a:normAutofit/>
          </a:bodyPr>
          <a:lstStyle/>
          <a:p>
            <a:pPr algn="ctr"/>
            <a:r>
              <a:rPr lang="es-ES" sz="1400">
                <a:solidFill>
                  <a:schemeClr val="tx2"/>
                </a:solidFill>
              </a:rPr>
              <a:t>Otros fenómenos relacionados:</a:t>
            </a:r>
          </a:p>
          <a:p>
            <a:pPr algn="ctr"/>
            <a:endParaRPr lang="es-ES" sz="1400">
              <a:solidFill>
                <a:schemeClr val="tx2"/>
              </a:solidFill>
            </a:endParaRPr>
          </a:p>
          <a:p>
            <a:pPr lvl="1" algn="ctr"/>
            <a:r>
              <a:rPr lang="es-ES" sz="1400">
                <a:solidFill>
                  <a:schemeClr val="tx2"/>
                </a:solidFill>
              </a:rPr>
              <a:t>La migración interna – en particular el movimiento de expulsión de las poblaciones rurales hacia las ciudades y su incorporación en el trabajo laboral informal o formal asalariado</a:t>
            </a:r>
          </a:p>
          <a:p>
            <a:pPr lvl="1" algn="ctr"/>
            <a:endParaRPr lang="es-ES" sz="1400">
              <a:solidFill>
                <a:schemeClr val="tx2"/>
              </a:solidFill>
            </a:endParaRPr>
          </a:p>
          <a:p>
            <a:pPr lvl="1" algn="ctr"/>
            <a:r>
              <a:rPr lang="es-ES" sz="1400">
                <a:solidFill>
                  <a:schemeClr val="tx2"/>
                </a:solidFill>
              </a:rPr>
              <a:t>La emigración – impulsada por diferentes crises de parte de la población a otros países de la región, pero principalmente para EEUU y Europa.</a:t>
            </a:r>
          </a:p>
          <a:p>
            <a:pPr algn="ctr"/>
            <a:endParaRPr lang="es-ES" sz="1400">
              <a:solidFill>
                <a:schemeClr val="tx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0CB3A3-E163-801B-144D-764BCB283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454324">
            <a:off x="7525195" y="3821237"/>
            <a:ext cx="1244355" cy="1407845"/>
            <a:chOff x="11571873" y="5176897"/>
            <a:chExt cx="1284318" cy="193741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24D2B6F-A992-550B-AEFC-017B9411F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0B6EB3-BE7D-FA75-19E3-789BB9AA1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571873" y="5176897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6199EE-1384-133B-5837-667F784AC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57206">
            <a:off x="561880" y="6117230"/>
            <a:ext cx="1106134" cy="764257"/>
          </a:xfrm>
          <a:custGeom>
            <a:avLst/>
            <a:gdLst>
              <a:gd name="connsiteX0" fmla="*/ 285556 w 1474845"/>
              <a:gd name="connsiteY0" fmla="*/ 144638 h 764257"/>
              <a:gd name="connsiteX1" fmla="*/ 913088 w 1474845"/>
              <a:gd name="connsiteY1" fmla="*/ 6695 h 764257"/>
              <a:gd name="connsiteX2" fmla="*/ 1248153 w 1474845"/>
              <a:gd name="connsiteY2" fmla="*/ 145972 h 764257"/>
              <a:gd name="connsiteX3" fmla="*/ 1442152 w 1474845"/>
              <a:gd name="connsiteY3" fmla="*/ 331644 h 764257"/>
              <a:gd name="connsiteX4" fmla="*/ 1474845 w 1474845"/>
              <a:gd name="connsiteY4" fmla="*/ 379730 h 764257"/>
              <a:gd name="connsiteX5" fmla="*/ 1152560 w 1474845"/>
              <a:gd name="connsiteY5" fmla="*/ 560491 h 764257"/>
              <a:gd name="connsiteX6" fmla="*/ 1127333 w 1474845"/>
              <a:gd name="connsiteY6" fmla="*/ 511455 h 764257"/>
              <a:gd name="connsiteX7" fmla="*/ 863360 w 1474845"/>
              <a:gd name="connsiteY7" fmla="*/ 347872 h 764257"/>
              <a:gd name="connsiteX8" fmla="*/ 616287 w 1474845"/>
              <a:gd name="connsiteY8" fmla="*/ 375083 h 764257"/>
              <a:gd name="connsiteX9" fmla="*/ 408457 w 1474845"/>
              <a:gd name="connsiteY9" fmla="*/ 532495 h 764257"/>
              <a:gd name="connsiteX10" fmla="*/ 346745 w 1474845"/>
              <a:gd name="connsiteY10" fmla="*/ 743373 h 764257"/>
              <a:gd name="connsiteX11" fmla="*/ 0 w 1474845"/>
              <a:gd name="connsiteY11" fmla="*/ 762914 h 764257"/>
              <a:gd name="connsiteX12" fmla="*/ 23053 w 1474845"/>
              <a:gd name="connsiteY12" fmla="*/ 553082 h 764257"/>
              <a:gd name="connsiteX13" fmla="*/ 285556 w 1474845"/>
              <a:gd name="connsiteY13" fmla="*/ 144638 h 7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4845" h="764257">
                <a:moveTo>
                  <a:pt x="285556" y="144638"/>
                </a:moveTo>
                <a:cubicBezTo>
                  <a:pt x="463342" y="38940"/>
                  <a:pt x="663205" y="-20872"/>
                  <a:pt x="913088" y="6695"/>
                </a:cubicBezTo>
                <a:cubicBezTo>
                  <a:pt x="1047001" y="8703"/>
                  <a:pt x="1152359" y="80612"/>
                  <a:pt x="1248153" y="145972"/>
                </a:cubicBezTo>
                <a:cubicBezTo>
                  <a:pt x="1319998" y="194992"/>
                  <a:pt x="1389950" y="263543"/>
                  <a:pt x="1442152" y="331644"/>
                </a:cubicBezTo>
                <a:lnTo>
                  <a:pt x="1474845" y="379730"/>
                </a:lnTo>
                <a:lnTo>
                  <a:pt x="1152560" y="560491"/>
                </a:lnTo>
                <a:lnTo>
                  <a:pt x="1127333" y="511455"/>
                </a:lnTo>
                <a:cubicBezTo>
                  <a:pt x="1074820" y="449767"/>
                  <a:pt x="948534" y="370600"/>
                  <a:pt x="863360" y="347872"/>
                </a:cubicBezTo>
                <a:cubicBezTo>
                  <a:pt x="778186" y="325143"/>
                  <a:pt x="692105" y="344313"/>
                  <a:pt x="616287" y="375083"/>
                </a:cubicBezTo>
                <a:cubicBezTo>
                  <a:pt x="540470" y="405853"/>
                  <a:pt x="453380" y="471113"/>
                  <a:pt x="408457" y="532495"/>
                </a:cubicBezTo>
                <a:cubicBezTo>
                  <a:pt x="363532" y="593876"/>
                  <a:pt x="371516" y="631267"/>
                  <a:pt x="346745" y="743373"/>
                </a:cubicBezTo>
                <a:cubicBezTo>
                  <a:pt x="234179" y="751069"/>
                  <a:pt x="32832" y="769336"/>
                  <a:pt x="0" y="762914"/>
                </a:cubicBezTo>
                <a:cubicBezTo>
                  <a:pt x="3468" y="683930"/>
                  <a:pt x="4118" y="680211"/>
                  <a:pt x="23053" y="553082"/>
                </a:cubicBezTo>
                <a:cubicBezTo>
                  <a:pt x="41208" y="469151"/>
                  <a:pt x="144239" y="236822"/>
                  <a:pt x="285556" y="14463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D81E1C3-5651-BE91-B266-92A08D0DD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382948" y="5486909"/>
            <a:ext cx="275689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B16611A-C556-98DA-A508-8099091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21023" flipH="1">
            <a:off x="8222233" y="5803153"/>
            <a:ext cx="259951" cy="361356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849475"/>
              <a:gd name="connsiteY0" fmla="*/ -4 h 4963943"/>
              <a:gd name="connsiteX1" fmla="*/ 4735908 w 4849475"/>
              <a:gd name="connsiteY1" fmla="*/ 1905902 h 4963943"/>
              <a:gd name="connsiteX2" fmla="*/ 4451030 w 4849475"/>
              <a:gd name="connsiteY2" fmla="*/ 3809083 h 4963943"/>
              <a:gd name="connsiteX3" fmla="*/ 3419865 w 4849475"/>
              <a:gd name="connsiteY3" fmla="*/ 4844851 h 4963943"/>
              <a:gd name="connsiteX4" fmla="*/ 1074535 w 4849475"/>
              <a:gd name="connsiteY4" fmla="*/ 4657232 h 4963943"/>
              <a:gd name="connsiteX5" fmla="*/ 33359 w 4849475"/>
              <a:gd name="connsiteY5" fmla="*/ 2995661 h 4963943"/>
              <a:gd name="connsiteX6" fmla="*/ 592137 w 4849475"/>
              <a:gd name="connsiteY6" fmla="*/ 805852 h 4963943"/>
              <a:gd name="connsiteX7" fmla="*/ 2649000 w 4849475"/>
              <a:gd name="connsiteY7" fmla="*/ -4 h 4963943"/>
              <a:gd name="connsiteX0" fmla="*/ 2649000 w 4750338"/>
              <a:gd name="connsiteY0" fmla="*/ -4 h 4963943"/>
              <a:gd name="connsiteX1" fmla="*/ 4615020 w 4750338"/>
              <a:gd name="connsiteY1" fmla="*/ 1658609 h 4963943"/>
              <a:gd name="connsiteX2" fmla="*/ 4451030 w 4750338"/>
              <a:gd name="connsiteY2" fmla="*/ 3809083 h 4963943"/>
              <a:gd name="connsiteX3" fmla="*/ 3419865 w 4750338"/>
              <a:gd name="connsiteY3" fmla="*/ 4844851 h 4963943"/>
              <a:gd name="connsiteX4" fmla="*/ 1074535 w 4750338"/>
              <a:gd name="connsiteY4" fmla="*/ 4657232 h 4963943"/>
              <a:gd name="connsiteX5" fmla="*/ 33359 w 4750338"/>
              <a:gd name="connsiteY5" fmla="*/ 2995661 h 4963943"/>
              <a:gd name="connsiteX6" fmla="*/ 592137 w 4750338"/>
              <a:gd name="connsiteY6" fmla="*/ 805852 h 4963943"/>
              <a:gd name="connsiteX7" fmla="*/ 2649000 w 4750338"/>
              <a:gd name="connsiteY7" fmla="*/ -4 h 4963943"/>
              <a:gd name="connsiteX0" fmla="*/ 2158871 w 4260209"/>
              <a:gd name="connsiteY0" fmla="*/ -4 h 5086984"/>
              <a:gd name="connsiteX1" fmla="*/ 4124891 w 4260209"/>
              <a:gd name="connsiteY1" fmla="*/ 1658609 h 5086984"/>
              <a:gd name="connsiteX2" fmla="*/ 3960901 w 4260209"/>
              <a:gd name="connsiteY2" fmla="*/ 3809083 h 5086984"/>
              <a:gd name="connsiteX3" fmla="*/ 2929736 w 4260209"/>
              <a:gd name="connsiteY3" fmla="*/ 4844851 h 5086984"/>
              <a:gd name="connsiteX4" fmla="*/ 584406 w 4260209"/>
              <a:gd name="connsiteY4" fmla="*/ 4657232 h 5086984"/>
              <a:gd name="connsiteX5" fmla="*/ 102008 w 4260209"/>
              <a:gd name="connsiteY5" fmla="*/ 805852 h 5086984"/>
              <a:gd name="connsiteX6" fmla="*/ 2158871 w 4260209"/>
              <a:gd name="connsiteY6" fmla="*/ -4 h 5086984"/>
              <a:gd name="connsiteX0" fmla="*/ 2341715 w 4443053"/>
              <a:gd name="connsiteY0" fmla="*/ -4 h 4937580"/>
              <a:gd name="connsiteX1" fmla="*/ 4307735 w 4443053"/>
              <a:gd name="connsiteY1" fmla="*/ 1658609 h 4937580"/>
              <a:gd name="connsiteX2" fmla="*/ 4143745 w 4443053"/>
              <a:gd name="connsiteY2" fmla="*/ 3809083 h 4937580"/>
              <a:gd name="connsiteX3" fmla="*/ 3112580 w 4443053"/>
              <a:gd name="connsiteY3" fmla="*/ 4844851 h 4937580"/>
              <a:gd name="connsiteX4" fmla="*/ 321924 w 4443053"/>
              <a:gd name="connsiteY4" fmla="*/ 4230304 h 4937580"/>
              <a:gd name="connsiteX5" fmla="*/ 284852 w 4443053"/>
              <a:gd name="connsiteY5" fmla="*/ 805852 h 4937580"/>
              <a:gd name="connsiteX6" fmla="*/ 2341715 w 4443053"/>
              <a:gd name="connsiteY6" fmla="*/ -4 h 4937580"/>
              <a:gd name="connsiteX0" fmla="*/ 2567003 w 4668341"/>
              <a:gd name="connsiteY0" fmla="*/ -4 h 4924017"/>
              <a:gd name="connsiteX1" fmla="*/ 4533023 w 4668341"/>
              <a:gd name="connsiteY1" fmla="*/ 1658609 h 4924017"/>
              <a:gd name="connsiteX2" fmla="*/ 4369033 w 4668341"/>
              <a:gd name="connsiteY2" fmla="*/ 3809083 h 4924017"/>
              <a:gd name="connsiteX3" fmla="*/ 3337868 w 4668341"/>
              <a:gd name="connsiteY3" fmla="*/ 4844851 h 4924017"/>
              <a:gd name="connsiteX4" fmla="*/ 547212 w 4668341"/>
              <a:gd name="connsiteY4" fmla="*/ 4230304 h 4924017"/>
              <a:gd name="connsiteX5" fmla="*/ 169043 w 4668341"/>
              <a:gd name="connsiteY5" fmla="*/ 1352706 h 4924017"/>
              <a:gd name="connsiteX6" fmla="*/ 2567003 w 4668341"/>
              <a:gd name="connsiteY6" fmla="*/ -4 h 492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8341" h="4924017">
                <a:moveTo>
                  <a:pt x="2567003" y="-4"/>
                </a:moveTo>
                <a:cubicBezTo>
                  <a:pt x="3257631" y="183338"/>
                  <a:pt x="4232685" y="1023761"/>
                  <a:pt x="4533023" y="1658609"/>
                </a:cubicBezTo>
                <a:cubicBezTo>
                  <a:pt x="4833361" y="2293457"/>
                  <a:pt x="4568226" y="3278043"/>
                  <a:pt x="4369033" y="3809083"/>
                </a:cubicBezTo>
                <a:cubicBezTo>
                  <a:pt x="4169841" y="4340123"/>
                  <a:pt x="3650694" y="4729882"/>
                  <a:pt x="3337868" y="4844851"/>
                </a:cubicBezTo>
                <a:cubicBezTo>
                  <a:pt x="2627022" y="5065916"/>
                  <a:pt x="1075350" y="4812328"/>
                  <a:pt x="547212" y="4230304"/>
                </a:cubicBezTo>
                <a:cubicBezTo>
                  <a:pt x="19074" y="3648280"/>
                  <a:pt x="-167589" y="2057757"/>
                  <a:pt x="169043" y="1352706"/>
                </a:cubicBezTo>
                <a:cubicBezTo>
                  <a:pt x="505675" y="647655"/>
                  <a:pt x="1914330" y="30744"/>
                  <a:pt x="2567003" y="-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C60A4A-4BA5-C5DC-180A-27A207A8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088213">
            <a:off x="7977741" y="2330849"/>
            <a:ext cx="1616254" cy="664922"/>
          </a:xfrm>
          <a:custGeom>
            <a:avLst/>
            <a:gdLst>
              <a:gd name="connsiteX0" fmla="*/ 0 w 1616254"/>
              <a:gd name="connsiteY0" fmla="*/ 572889 h 886562"/>
              <a:gd name="connsiteX1" fmla="*/ 541831 w 1616254"/>
              <a:gd name="connsiteY1" fmla="*/ 34761 h 886562"/>
              <a:gd name="connsiteX2" fmla="*/ 682671 w 1616254"/>
              <a:gd name="connsiteY2" fmla="*/ 8520 h 886562"/>
              <a:gd name="connsiteX3" fmla="*/ 1023169 w 1616254"/>
              <a:gd name="connsiteY3" fmla="*/ 25958 h 886562"/>
              <a:gd name="connsiteX4" fmla="*/ 1478939 w 1616254"/>
              <a:gd name="connsiteY4" fmla="*/ 443951 h 886562"/>
              <a:gd name="connsiteX5" fmla="*/ 1611222 w 1616254"/>
              <a:gd name="connsiteY5" fmla="*/ 856638 h 886562"/>
              <a:gd name="connsiteX6" fmla="*/ 1573235 w 1616254"/>
              <a:gd name="connsiteY6" fmla="*/ 886026 h 886562"/>
              <a:gd name="connsiteX7" fmla="*/ 1221079 w 1616254"/>
              <a:gd name="connsiteY7" fmla="*/ 816150 h 886562"/>
              <a:gd name="connsiteX8" fmla="*/ 366540 w 1616254"/>
              <a:gd name="connsiteY8" fmla="*/ 642457 h 886562"/>
              <a:gd name="connsiteX9" fmla="*/ 31377 w 1616254"/>
              <a:gd name="connsiteY9" fmla="*/ 580001 h 8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254" h="886562">
                <a:moveTo>
                  <a:pt x="0" y="572889"/>
                </a:moveTo>
                <a:lnTo>
                  <a:pt x="541831" y="34761"/>
                </a:lnTo>
                <a:lnTo>
                  <a:pt x="682671" y="8520"/>
                </a:lnTo>
                <a:cubicBezTo>
                  <a:pt x="805257" y="-5922"/>
                  <a:pt x="929033" y="-3198"/>
                  <a:pt x="1023169" y="25958"/>
                </a:cubicBezTo>
                <a:cubicBezTo>
                  <a:pt x="1211441" y="84272"/>
                  <a:pt x="1380931" y="305504"/>
                  <a:pt x="1478939" y="443951"/>
                </a:cubicBezTo>
                <a:cubicBezTo>
                  <a:pt x="1576948" y="582397"/>
                  <a:pt x="1602502" y="825932"/>
                  <a:pt x="1611222" y="856638"/>
                </a:cubicBezTo>
                <a:cubicBezTo>
                  <a:pt x="1619942" y="887345"/>
                  <a:pt x="1622736" y="887687"/>
                  <a:pt x="1573235" y="886026"/>
                </a:cubicBezTo>
                <a:cubicBezTo>
                  <a:pt x="1523735" y="884366"/>
                  <a:pt x="1221079" y="816150"/>
                  <a:pt x="1221079" y="816150"/>
                </a:cubicBezTo>
                <a:lnTo>
                  <a:pt x="366540" y="642457"/>
                </a:lnTo>
                <a:cubicBezTo>
                  <a:pt x="222847" y="613065"/>
                  <a:pt x="104747" y="594329"/>
                  <a:pt x="31377" y="58000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3C7C659-6ED9-0E7B-FD54-A10AAA369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370261">
            <a:off x="1387832" y="5486910"/>
            <a:ext cx="275689" cy="37010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468508"/>
              <a:gd name="connsiteY0" fmla="*/ 326 h 4964273"/>
              <a:gd name="connsiteX1" fmla="*/ 3964140 w 4468508"/>
              <a:gd name="connsiteY1" fmla="*/ 591130 h 4964273"/>
              <a:gd name="connsiteX2" fmla="*/ 4451030 w 4468508"/>
              <a:gd name="connsiteY2" fmla="*/ 3809413 h 4964273"/>
              <a:gd name="connsiteX3" fmla="*/ 3419865 w 4468508"/>
              <a:gd name="connsiteY3" fmla="*/ 4845181 h 4964273"/>
              <a:gd name="connsiteX4" fmla="*/ 1074535 w 4468508"/>
              <a:gd name="connsiteY4" fmla="*/ 4657562 h 4964273"/>
              <a:gd name="connsiteX5" fmla="*/ 33359 w 4468508"/>
              <a:gd name="connsiteY5" fmla="*/ 2995991 h 4964273"/>
              <a:gd name="connsiteX6" fmla="*/ 592137 w 4468508"/>
              <a:gd name="connsiteY6" fmla="*/ 806182 h 4964273"/>
              <a:gd name="connsiteX7" fmla="*/ 2649000 w 4468508"/>
              <a:gd name="connsiteY7" fmla="*/ 326 h 4964273"/>
              <a:gd name="connsiteX0" fmla="*/ 2788684 w 4608192"/>
              <a:gd name="connsiteY0" fmla="*/ 326 h 4845177"/>
              <a:gd name="connsiteX1" fmla="*/ 4103824 w 4608192"/>
              <a:gd name="connsiteY1" fmla="*/ 591130 h 4845177"/>
              <a:gd name="connsiteX2" fmla="*/ 4590714 w 4608192"/>
              <a:gd name="connsiteY2" fmla="*/ 3809413 h 4845177"/>
              <a:gd name="connsiteX3" fmla="*/ 3559549 w 4608192"/>
              <a:gd name="connsiteY3" fmla="*/ 4845181 h 4845177"/>
              <a:gd name="connsiteX4" fmla="*/ 173043 w 4608192"/>
              <a:gd name="connsiteY4" fmla="*/ 2995991 h 4845177"/>
              <a:gd name="connsiteX5" fmla="*/ 731821 w 4608192"/>
              <a:gd name="connsiteY5" fmla="*/ 806182 h 4845177"/>
              <a:gd name="connsiteX6" fmla="*/ 2788684 w 4608192"/>
              <a:gd name="connsiteY6" fmla="*/ 326 h 4845177"/>
              <a:gd name="connsiteX0" fmla="*/ 2788684 w 4656382"/>
              <a:gd name="connsiteY0" fmla="*/ 326 h 4593408"/>
              <a:gd name="connsiteX1" fmla="*/ 4103824 w 4656382"/>
              <a:gd name="connsiteY1" fmla="*/ 591130 h 4593408"/>
              <a:gd name="connsiteX2" fmla="*/ 4590714 w 4656382"/>
              <a:gd name="connsiteY2" fmla="*/ 3809413 h 4593408"/>
              <a:gd name="connsiteX3" fmla="*/ 2737164 w 4656382"/>
              <a:gd name="connsiteY3" fmla="*/ 4593410 h 4593408"/>
              <a:gd name="connsiteX4" fmla="*/ 173043 w 4656382"/>
              <a:gd name="connsiteY4" fmla="*/ 2995991 h 4593408"/>
              <a:gd name="connsiteX5" fmla="*/ 731821 w 4656382"/>
              <a:gd name="connsiteY5" fmla="*/ 806182 h 4593408"/>
              <a:gd name="connsiteX6" fmla="*/ 2788684 w 4656382"/>
              <a:gd name="connsiteY6" fmla="*/ 326 h 4593408"/>
              <a:gd name="connsiteX0" fmla="*/ 2788684 w 4720632"/>
              <a:gd name="connsiteY0" fmla="*/ 326 h 4593408"/>
              <a:gd name="connsiteX1" fmla="*/ 4103824 w 4720632"/>
              <a:gd name="connsiteY1" fmla="*/ 591130 h 4593408"/>
              <a:gd name="connsiteX2" fmla="*/ 4661706 w 4720632"/>
              <a:gd name="connsiteY2" fmla="*/ 3597011 h 4593408"/>
              <a:gd name="connsiteX3" fmla="*/ 2737164 w 4720632"/>
              <a:gd name="connsiteY3" fmla="*/ 4593410 h 4593408"/>
              <a:gd name="connsiteX4" fmla="*/ 173043 w 4720632"/>
              <a:gd name="connsiteY4" fmla="*/ 2995991 h 4593408"/>
              <a:gd name="connsiteX5" fmla="*/ 731821 w 4720632"/>
              <a:gd name="connsiteY5" fmla="*/ 806182 h 4593408"/>
              <a:gd name="connsiteX6" fmla="*/ 2788684 w 4720632"/>
              <a:gd name="connsiteY6" fmla="*/ 326 h 4593408"/>
              <a:gd name="connsiteX0" fmla="*/ 2615637 w 4547585"/>
              <a:gd name="connsiteY0" fmla="*/ 326 h 4593408"/>
              <a:gd name="connsiteX1" fmla="*/ 3930777 w 4547585"/>
              <a:gd name="connsiteY1" fmla="*/ 591130 h 4593408"/>
              <a:gd name="connsiteX2" fmla="*/ 4488659 w 4547585"/>
              <a:gd name="connsiteY2" fmla="*/ 3597011 h 4593408"/>
              <a:gd name="connsiteX3" fmla="*/ 2564117 w 4547585"/>
              <a:gd name="connsiteY3" fmla="*/ 4593410 h 4593408"/>
              <a:gd name="connsiteX4" fmla="*/ -4 w 4547585"/>
              <a:gd name="connsiteY4" fmla="*/ 2995991 h 4593408"/>
              <a:gd name="connsiteX5" fmla="*/ 2615637 w 4547585"/>
              <a:gd name="connsiteY5" fmla="*/ 326 h 4593408"/>
              <a:gd name="connsiteX0" fmla="*/ 1599114 w 4547585"/>
              <a:gd name="connsiteY0" fmla="*/ 673 h 4392722"/>
              <a:gd name="connsiteX1" fmla="*/ 3930777 w 4547585"/>
              <a:gd name="connsiteY1" fmla="*/ 390444 h 4392722"/>
              <a:gd name="connsiteX2" fmla="*/ 4488659 w 4547585"/>
              <a:gd name="connsiteY2" fmla="*/ 3396325 h 4392722"/>
              <a:gd name="connsiteX3" fmla="*/ 2564117 w 4547585"/>
              <a:gd name="connsiteY3" fmla="*/ 4392724 h 4392722"/>
              <a:gd name="connsiteX4" fmla="*/ -4 w 4547585"/>
              <a:gd name="connsiteY4" fmla="*/ 2795305 h 4392722"/>
              <a:gd name="connsiteX5" fmla="*/ 1599114 w 4547585"/>
              <a:gd name="connsiteY5" fmla="*/ 673 h 4392722"/>
              <a:gd name="connsiteX0" fmla="*/ 1599114 w 4556102"/>
              <a:gd name="connsiteY0" fmla="*/ 673 h 4345138"/>
              <a:gd name="connsiteX1" fmla="*/ 3930777 w 4556102"/>
              <a:gd name="connsiteY1" fmla="*/ 390444 h 4345138"/>
              <a:gd name="connsiteX2" fmla="*/ 4488659 w 4556102"/>
              <a:gd name="connsiteY2" fmla="*/ 3396325 h 4345138"/>
              <a:gd name="connsiteX3" fmla="*/ 2425030 w 4556102"/>
              <a:gd name="connsiteY3" fmla="*/ 4345136 h 4345138"/>
              <a:gd name="connsiteX4" fmla="*/ -4 w 4556102"/>
              <a:gd name="connsiteY4" fmla="*/ 2795305 h 4345138"/>
              <a:gd name="connsiteX5" fmla="*/ 1599114 w 4556102"/>
              <a:gd name="connsiteY5" fmla="*/ 673 h 4345138"/>
              <a:gd name="connsiteX0" fmla="*/ 1308676 w 4265664"/>
              <a:gd name="connsiteY0" fmla="*/ 673 h 4345138"/>
              <a:gd name="connsiteX1" fmla="*/ 3640339 w 4265664"/>
              <a:gd name="connsiteY1" fmla="*/ 390444 h 4345138"/>
              <a:gd name="connsiteX2" fmla="*/ 4198221 w 4265664"/>
              <a:gd name="connsiteY2" fmla="*/ 3396325 h 4345138"/>
              <a:gd name="connsiteX3" fmla="*/ 2134592 w 4265664"/>
              <a:gd name="connsiteY3" fmla="*/ 4345136 h 4345138"/>
              <a:gd name="connsiteX4" fmla="*/ 2 w 4265664"/>
              <a:gd name="connsiteY4" fmla="*/ 2737868 h 4345138"/>
              <a:gd name="connsiteX5" fmla="*/ 1308676 w 4265664"/>
              <a:gd name="connsiteY5" fmla="*/ 673 h 434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65664" h="4345138">
                <a:moveTo>
                  <a:pt x="1308676" y="673"/>
                </a:moveTo>
                <a:cubicBezTo>
                  <a:pt x="1850442" y="-12337"/>
                  <a:pt x="3307336" y="165670"/>
                  <a:pt x="3640339" y="390444"/>
                </a:cubicBezTo>
                <a:cubicBezTo>
                  <a:pt x="3940677" y="1025292"/>
                  <a:pt x="4449179" y="2737210"/>
                  <a:pt x="4198221" y="3396325"/>
                </a:cubicBezTo>
                <a:cubicBezTo>
                  <a:pt x="3947263" y="4055440"/>
                  <a:pt x="2447418" y="4230167"/>
                  <a:pt x="2134592" y="4345136"/>
                </a:cubicBezTo>
                <a:cubicBezTo>
                  <a:pt x="1398314" y="4209566"/>
                  <a:pt x="471290" y="3411035"/>
                  <a:pt x="2" y="2737868"/>
                </a:cubicBezTo>
                <a:cubicBezTo>
                  <a:pt x="8589" y="1972354"/>
                  <a:pt x="653546" y="401483"/>
                  <a:pt x="1308676" y="67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2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La modernización del estado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200"/>
              <a:t>El efecto de la crisis de 1929</a:t>
            </a:r>
          </a:p>
          <a:p>
            <a:endParaRPr lang="es-ES" sz="1200"/>
          </a:p>
          <a:p>
            <a:r>
              <a:rPr lang="es-ES" sz="1200"/>
              <a:t>Colapso de las redes de comercio internacional (que se intensificará con la II Guerra Mundial)</a:t>
            </a:r>
          </a:p>
          <a:p>
            <a:pPr marL="0" indent="0">
              <a:buNone/>
            </a:pPr>
            <a:endParaRPr lang="es-ES" sz="1200"/>
          </a:p>
          <a:p>
            <a:r>
              <a:rPr lang="es-ES" sz="1200"/>
              <a:t>Creación de instituciones orientadas hacia el desarrollo económico</a:t>
            </a:r>
          </a:p>
          <a:p>
            <a:pPr lvl="1"/>
            <a:r>
              <a:rPr lang="es-ES" sz="1200"/>
              <a:t>Requisito: La organización de un servicio civil profesional</a:t>
            </a:r>
          </a:p>
          <a:p>
            <a:pPr lvl="1"/>
            <a:r>
              <a:rPr lang="es-ES" sz="1200"/>
              <a:t>Efecto: La generación de un tipo neopatrimonialista de gobierno</a:t>
            </a:r>
          </a:p>
          <a:p>
            <a:endParaRPr lang="es-ES" sz="1200"/>
          </a:p>
          <a:p>
            <a:r>
              <a:rPr lang="es-ES" sz="1200"/>
              <a:t>Expansión de la participación (inclusión política de las masas </a:t>
            </a:r>
            <a:r>
              <a:rPr lang="es-ES" sz="1200" b="1"/>
              <a:t>urbanas</a:t>
            </a:r>
            <a:r>
              <a:rPr lang="es-ES" sz="1200"/>
              <a:t>)</a:t>
            </a:r>
          </a:p>
          <a:p>
            <a:pPr lvl="1"/>
            <a:r>
              <a:rPr lang="es-ES" sz="1200"/>
              <a:t>Corporativismo</a:t>
            </a:r>
          </a:p>
          <a:p>
            <a:pPr lvl="1"/>
            <a:r>
              <a:rPr lang="es-ES" sz="1200"/>
              <a:t>Expansión de derechos civiles y sociales</a:t>
            </a:r>
          </a:p>
          <a:p>
            <a:endParaRPr lang="es-ES" sz="1200"/>
          </a:p>
          <a:p>
            <a:endParaRPr lang="es-ES" sz="1200"/>
          </a:p>
          <a:p>
            <a:pPr marL="0" indent="0">
              <a:buNone/>
            </a:pPr>
            <a:endParaRPr lang="es-ES" sz="1200"/>
          </a:p>
        </p:txBody>
      </p:sp>
      <p:pic>
        <p:nvPicPr>
          <p:cNvPr id="5" name="Picture 4" descr="Una ciudad renderizada digitalmente con números">
            <a:extLst>
              <a:ext uri="{FF2B5EF4-FFF2-40B4-BE49-F238E27FC236}">
                <a16:creationId xmlns:a16="http://schemas.microsoft.com/office/drawing/2014/main" id="{319849B4-7BFC-5865-4589-38806B470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37" r="43857" b="-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0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2556" y="762001"/>
            <a:ext cx="3117384" cy="1708244"/>
          </a:xfrm>
        </p:spPr>
        <p:txBody>
          <a:bodyPr anchor="ctr">
            <a:normAutofit/>
          </a:bodyPr>
          <a:lstStyle/>
          <a:p>
            <a:r>
              <a:rPr lang="es-ES" sz="3500"/>
              <a:t>La urbanización latinoamericana</a:t>
            </a:r>
          </a:p>
        </p:txBody>
      </p:sp>
      <p:pic>
        <p:nvPicPr>
          <p:cNvPr id="17" name="Picture 4" descr="Tren de alta velocidad con efecto desenfocado de movimiento">
            <a:extLst>
              <a:ext uri="{FF2B5EF4-FFF2-40B4-BE49-F238E27FC236}">
                <a16:creationId xmlns:a16="http://schemas.microsoft.com/office/drawing/2014/main" id="{FE37FDA1-BD26-F613-8B04-5576A518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1" r="41118" b="-2"/>
          <a:stretch/>
        </p:blipFill>
        <p:spPr>
          <a:xfrm>
            <a:off x="20" y="-2"/>
            <a:ext cx="4571980" cy="6858002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02556" y="2470245"/>
            <a:ext cx="3117384" cy="3769835"/>
          </a:xfrm>
        </p:spPr>
        <p:txBody>
          <a:bodyPr anchor="ctr">
            <a:normAutofit/>
          </a:bodyPr>
          <a:lstStyle/>
          <a:p>
            <a:r>
              <a:rPr lang="es-ES" sz="1400"/>
              <a:t>Crecimiento rápido y desordenado de las ciudades</a:t>
            </a:r>
          </a:p>
          <a:p>
            <a:endParaRPr lang="es-ES" sz="1400"/>
          </a:p>
          <a:p>
            <a:r>
              <a:rPr lang="es-ES" sz="1400"/>
              <a:t>Rápido crecimiento económico ha significado el éxodo del campo hacia las ciudades y el crecimiento acelerado de la población autóctona urbana</a:t>
            </a:r>
          </a:p>
          <a:p>
            <a:endParaRPr lang="es-ES" sz="1400"/>
          </a:p>
          <a:p>
            <a:r>
              <a:rPr lang="es-ES" sz="1400"/>
              <a:t>La concentración de los esfuerzos de construcción institucional del estado en el centro ha debilitado las ciudades en términos de calidad de vida, planeamiento e infraestructura urbana</a:t>
            </a:r>
          </a:p>
          <a:p>
            <a:endParaRPr lang="es-ES" sz="1400"/>
          </a:p>
        </p:txBody>
      </p:sp>
    </p:spTree>
    <p:extLst>
      <p:ext uri="{BB962C8B-B14F-4D97-AF65-F5344CB8AC3E}">
        <p14:creationId xmlns:p14="http://schemas.microsoft.com/office/powerpoint/2010/main" val="293189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La urbanización latinoamericana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r>
              <a:rPr lang="es-ES" sz="1100"/>
              <a:t>Concentración de la población en metrópolis</a:t>
            </a:r>
          </a:p>
          <a:p>
            <a:endParaRPr lang="es-ES" sz="1100"/>
          </a:p>
          <a:p>
            <a:r>
              <a:rPr lang="es-ES" sz="1100"/>
              <a:t>Tendencia que se suma al hecho de que oficinas gubernamentales se concentraban en grandes ciudades</a:t>
            </a:r>
          </a:p>
          <a:p>
            <a:endParaRPr lang="es-ES" sz="1100"/>
          </a:p>
          <a:p>
            <a:r>
              <a:rPr lang="es-ES" sz="1100"/>
              <a:t>Fuerte segregación urbana y heterogeneidad</a:t>
            </a:r>
          </a:p>
          <a:p>
            <a:endParaRPr lang="es-ES" sz="1100"/>
          </a:p>
          <a:p>
            <a:r>
              <a:rPr lang="es-ES" sz="1100"/>
              <a:t>Ocupación desordenada del suelo urbano</a:t>
            </a:r>
          </a:p>
          <a:p>
            <a:endParaRPr lang="es-ES" sz="1100"/>
          </a:p>
          <a:p>
            <a:r>
              <a:rPr lang="es-ES" sz="1100"/>
              <a:t>Hiper-terciarización de las ciudades latinoamericanas</a:t>
            </a:r>
          </a:p>
          <a:p>
            <a:endParaRPr lang="es-ES" sz="1100"/>
          </a:p>
          <a:p>
            <a:r>
              <a:rPr lang="es-ES" sz="1100"/>
              <a:t>Empleo público como importante fuente de empleo urbano formal </a:t>
            </a:r>
          </a:p>
          <a:p>
            <a:endParaRPr lang="es-ES" sz="1100"/>
          </a:p>
        </p:txBody>
      </p:sp>
      <p:pic>
        <p:nvPicPr>
          <p:cNvPr id="5" name="Picture 4" descr="Calle vacía rodeada de edificios">
            <a:extLst>
              <a:ext uri="{FF2B5EF4-FFF2-40B4-BE49-F238E27FC236}">
                <a16:creationId xmlns:a16="http://schemas.microsoft.com/office/drawing/2014/main" id="{1F8E8733-6020-8449-B9C4-331C998D1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3" r="17667" b="-1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9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11" y="25752"/>
            <a:ext cx="6181873" cy="685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984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71438"/>
            <a:ext cx="5057775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967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242888"/>
            <a:ext cx="8677275" cy="637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770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scalones de entrada y columnas de un edificio majestuoso en la ciudad">
            <a:extLst>
              <a:ext uri="{FF2B5EF4-FFF2-40B4-BE49-F238E27FC236}">
                <a16:creationId xmlns:a16="http://schemas.microsoft.com/office/drawing/2014/main" id="{16DF739F-D967-6B68-084C-7C40300B7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325" r="6674" b="-2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100" dirty="0" err="1">
                <a:solidFill>
                  <a:srgbClr val="FFFFFF"/>
                </a:solidFill>
              </a:rPr>
              <a:t>Corporativismo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como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método</a:t>
            </a:r>
            <a:r>
              <a:rPr lang="en-US" sz="5100" dirty="0">
                <a:solidFill>
                  <a:srgbClr val="FFFFFF"/>
                </a:solidFill>
              </a:rPr>
              <a:t> de </a:t>
            </a:r>
            <a:br>
              <a:rPr lang="en-US" sz="5100" dirty="0">
                <a:solidFill>
                  <a:srgbClr val="FFFFFF"/>
                </a:solidFill>
              </a:rPr>
            </a:br>
            <a:r>
              <a:rPr lang="en-US" sz="5100" dirty="0" err="1">
                <a:solidFill>
                  <a:srgbClr val="FFFFFF"/>
                </a:solidFill>
              </a:rPr>
              <a:t>inclusión</a:t>
            </a:r>
            <a:r>
              <a:rPr lang="en-US" sz="5100" dirty="0">
                <a:solidFill>
                  <a:srgbClr val="FFFFFF"/>
                </a:solidFill>
              </a:rPr>
              <a:t> de las </a:t>
            </a:r>
            <a:r>
              <a:rPr lang="en-US" sz="5100" dirty="0" err="1">
                <a:solidFill>
                  <a:srgbClr val="FFFFFF"/>
                </a:solidFill>
              </a:rPr>
              <a:t>masas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en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el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proceso</a:t>
            </a:r>
            <a:r>
              <a:rPr lang="en-US" sz="5100" dirty="0">
                <a:solidFill>
                  <a:srgbClr val="FFFFFF"/>
                </a:solidFill>
              </a:rPr>
              <a:t> </a:t>
            </a:r>
            <a:r>
              <a:rPr lang="en-US" sz="5100" dirty="0" err="1">
                <a:solidFill>
                  <a:srgbClr val="FFFFFF"/>
                </a:solidFill>
              </a:rPr>
              <a:t>político</a:t>
            </a:r>
            <a:endParaRPr lang="en-US" sz="5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35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Corporativismo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75656" y="1600200"/>
            <a:ext cx="7416824" cy="5069160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Sistema de representación de intereses</a:t>
            </a:r>
          </a:p>
          <a:p>
            <a:endParaRPr lang="es-ES" dirty="0"/>
          </a:p>
          <a:p>
            <a:r>
              <a:rPr lang="es-ES" dirty="0"/>
              <a:t>Forma de relación entre Estado y Sociedad Civil organizada</a:t>
            </a:r>
          </a:p>
          <a:p>
            <a:endParaRPr lang="es-ES" dirty="0"/>
          </a:p>
          <a:p>
            <a:r>
              <a:rPr lang="es-ES" dirty="0"/>
              <a:t>En general se observa entre órganos ejecutivos del Estado y organizaciones de la sociedad civil – Sindicatos, patronales, </a:t>
            </a:r>
            <a:r>
              <a:rPr lang="es-ES" dirty="0" err="1"/>
              <a:t>ONGs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610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Corporativismo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r>
              <a:rPr lang="es-ES" sz="1700"/>
              <a:t>Se opone a otras formas de representación de interés:</a:t>
            </a:r>
          </a:p>
          <a:p>
            <a:endParaRPr lang="es-ES" sz="1700"/>
          </a:p>
          <a:p>
            <a:pPr lvl="1"/>
            <a:r>
              <a:rPr lang="es-ES" sz="1700"/>
              <a:t>Pluralismo político (sistema opuesto)</a:t>
            </a:r>
          </a:p>
          <a:p>
            <a:pPr lvl="1"/>
            <a:endParaRPr lang="es-ES" sz="1700"/>
          </a:p>
          <a:p>
            <a:pPr lvl="1"/>
            <a:r>
              <a:rPr lang="es-ES" sz="1700"/>
              <a:t>Sindicalismo</a:t>
            </a:r>
          </a:p>
          <a:p>
            <a:pPr lvl="1"/>
            <a:endParaRPr lang="es-ES" sz="1700"/>
          </a:p>
          <a:p>
            <a:pPr lvl="1"/>
            <a:r>
              <a:rPr lang="es-ES" sz="1700"/>
              <a:t>Populismo</a:t>
            </a:r>
          </a:p>
        </p:txBody>
      </p:sp>
      <p:pic>
        <p:nvPicPr>
          <p:cNvPr id="5" name="Picture 4" descr="Esqueletos de cajas en 3D">
            <a:extLst>
              <a:ext uri="{FF2B5EF4-FFF2-40B4-BE49-F238E27FC236}">
                <a16:creationId xmlns:a16="http://schemas.microsoft.com/office/drawing/2014/main" id="{07DAA45A-A8C1-D04D-84B7-DDAD45984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2" r="24409" b="-1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4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Corporativismo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r>
              <a:rPr lang="es-ES" sz="1600"/>
              <a:t>Unidades constituyentes:</a:t>
            </a:r>
          </a:p>
          <a:p>
            <a:pPr lvl="1"/>
            <a:r>
              <a:rPr lang="es-ES" sz="1600"/>
              <a:t>Singulares</a:t>
            </a:r>
          </a:p>
          <a:p>
            <a:pPr lvl="1"/>
            <a:r>
              <a:rPr lang="es-ES" sz="1600"/>
              <a:t>Compulsorias</a:t>
            </a:r>
          </a:p>
          <a:p>
            <a:pPr lvl="1"/>
            <a:r>
              <a:rPr lang="es-ES" sz="1600"/>
              <a:t>No-competitivas</a:t>
            </a:r>
          </a:p>
          <a:p>
            <a:pPr lvl="1"/>
            <a:r>
              <a:rPr lang="es-ES" sz="1600"/>
              <a:t>Ordenadas jerárquicamente</a:t>
            </a:r>
          </a:p>
          <a:p>
            <a:pPr lvl="1"/>
            <a:r>
              <a:rPr lang="es-ES" sz="1600"/>
              <a:t>Diferenciadas según categorías funcionales</a:t>
            </a:r>
          </a:p>
          <a:p>
            <a:pPr lvl="1"/>
            <a:r>
              <a:rPr lang="es-ES" sz="1600"/>
              <a:t>Reconocidas por el Estado</a:t>
            </a:r>
          </a:p>
          <a:p>
            <a:pPr lvl="1"/>
            <a:r>
              <a:rPr lang="es-ES" sz="1600"/>
              <a:t>Con el monopolio de representación de dicha categoría junto al Estado</a:t>
            </a:r>
          </a:p>
          <a:p>
            <a:pPr lvl="1"/>
            <a:r>
              <a:rPr lang="es-ES" sz="1600"/>
              <a:t>Control en la selección de los líderes y de la articulación de los intereses</a:t>
            </a:r>
          </a:p>
        </p:txBody>
      </p:sp>
      <p:pic>
        <p:nvPicPr>
          <p:cNvPr id="5" name="Picture 4" descr="Un modelo molecular">
            <a:extLst>
              <a:ext uri="{FF2B5EF4-FFF2-40B4-BE49-F238E27FC236}">
                <a16:creationId xmlns:a16="http://schemas.microsoft.com/office/drawing/2014/main" id="{DAFB28E9-54ED-DFA6-6DC9-369402C24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09" r="35542" b="-1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76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Corporativismo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7624" y="1600200"/>
            <a:ext cx="7956376" cy="52578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s-ES" b="1" dirty="0"/>
              <a:t>Desarrollo histórico</a:t>
            </a:r>
          </a:p>
          <a:p>
            <a:endParaRPr lang="es-ES" dirty="0"/>
          </a:p>
          <a:p>
            <a:r>
              <a:rPr lang="es-ES" dirty="0"/>
              <a:t>disposiciones políticas de algunos Estados europeos en los años 30 que tenían una estrecha afinidad con el autoritarismo político y el fascismo.</a:t>
            </a:r>
          </a:p>
          <a:p>
            <a:endParaRPr lang="es-ES" dirty="0"/>
          </a:p>
          <a:p>
            <a:r>
              <a:rPr lang="es-ES" dirty="0"/>
              <a:t>Forma de controlar el conflicto social</a:t>
            </a:r>
          </a:p>
          <a:p>
            <a:endParaRPr lang="es-ES" dirty="0"/>
          </a:p>
          <a:p>
            <a:r>
              <a:rPr lang="es-ES" dirty="0"/>
              <a:t>Conciliación entre trabajadores y empresas por medio del Estado</a:t>
            </a:r>
          </a:p>
          <a:p>
            <a:endParaRPr lang="es-ES" dirty="0"/>
          </a:p>
          <a:p>
            <a:r>
              <a:rPr lang="es-ES" dirty="0"/>
              <a:t>Posibilitar beneficios a cambio de paz social</a:t>
            </a:r>
          </a:p>
          <a:p>
            <a:endParaRPr lang="es-ES" dirty="0"/>
          </a:p>
          <a:p>
            <a:r>
              <a:rPr lang="es-ES" dirty="0"/>
              <a:t>Restricción de formas más radicales o movilizadoras de acción sindical</a:t>
            </a:r>
          </a:p>
          <a:p>
            <a:endParaRPr lang="es-ES" dirty="0"/>
          </a:p>
          <a:p>
            <a:r>
              <a:rPr lang="es-ES" dirty="0"/>
              <a:t>Adoptado por varios países de A.L. – Argentina, Brasil, México, Perú…</a:t>
            </a:r>
          </a:p>
        </p:txBody>
      </p:sp>
    </p:spTree>
    <p:extLst>
      <p:ext uri="{BB962C8B-B14F-4D97-AF65-F5344CB8AC3E}">
        <p14:creationId xmlns:p14="http://schemas.microsoft.com/office/powerpoint/2010/main" val="44199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5" y="0"/>
            <a:ext cx="890457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204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sta superior de um escadaria circular">
            <a:extLst>
              <a:ext uri="{FF2B5EF4-FFF2-40B4-BE49-F238E27FC236}">
                <a16:creationId xmlns:a16="http://schemas.microsoft.com/office/drawing/2014/main" id="{B2A8413B-9AA6-7E67-D105-EBF343FDF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2"/>
          <a:stretch/>
        </p:blipFill>
        <p:spPr>
          <a:xfrm>
            <a:off x="20" y="2"/>
            <a:ext cx="9143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69214" y="871313"/>
            <a:ext cx="3566284" cy="4055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200">
                <a:solidFill>
                  <a:srgbClr val="FFFFFF"/>
                </a:solidFill>
              </a:rPr>
              <a:t>Autoritarismo Burocrático</a:t>
            </a:r>
          </a:p>
        </p:txBody>
      </p:sp>
    </p:spTree>
    <p:extLst>
      <p:ext uri="{BB962C8B-B14F-4D97-AF65-F5344CB8AC3E}">
        <p14:creationId xmlns:p14="http://schemas.microsoft.com/office/powerpoint/2010/main" val="2345613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Dictaduras militares en América Latina</a:t>
            </a:r>
          </a:p>
        </p:txBody>
      </p:sp>
      <p:pic>
        <p:nvPicPr>
          <p:cNvPr id="5" name="Picture 4" descr="Hojas de plantas tropicales y una palmera de fondo">
            <a:extLst>
              <a:ext uri="{FF2B5EF4-FFF2-40B4-BE49-F238E27FC236}">
                <a16:creationId xmlns:a16="http://schemas.microsoft.com/office/drawing/2014/main" id="{44B56D05-F6D0-CE8B-45E5-73FC65739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09" r="20257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/>
              <a:t>Ecuador, 1963–1966 y 1972–1978</a:t>
            </a:r>
          </a:p>
          <a:p>
            <a:r>
              <a:rPr lang="en-US" sz="1700"/>
              <a:t>Guatemala, 1963–1966 y 1969-1985</a:t>
            </a:r>
          </a:p>
          <a:p>
            <a:r>
              <a:rPr lang="en-US" sz="1700"/>
              <a:t>Brazil, 1964–1985</a:t>
            </a:r>
          </a:p>
          <a:p>
            <a:r>
              <a:rPr lang="en-US" sz="1700"/>
              <a:t>Bolivia, 1964–1970 y 1971–1982</a:t>
            </a:r>
          </a:p>
          <a:p>
            <a:r>
              <a:rPr lang="en-US" sz="1700"/>
              <a:t>Argentina, 1966–1973 y 1976–1983</a:t>
            </a:r>
          </a:p>
          <a:p>
            <a:r>
              <a:rPr lang="en-US" sz="1700"/>
              <a:t>Peru, 1968–1980</a:t>
            </a:r>
          </a:p>
          <a:p>
            <a:r>
              <a:rPr lang="en-US" sz="1700"/>
              <a:t>Panama, 1968–1989</a:t>
            </a:r>
          </a:p>
          <a:p>
            <a:r>
              <a:rPr lang="en-US" sz="1700"/>
              <a:t>Honduras, 1963–1966 y 1972–1982</a:t>
            </a:r>
          </a:p>
          <a:p>
            <a:r>
              <a:rPr lang="en-US" sz="1700"/>
              <a:t>Chile, 1973–1990</a:t>
            </a:r>
          </a:p>
          <a:p>
            <a:r>
              <a:rPr lang="en-US" sz="1700"/>
              <a:t>Uruguay, 1973–1984.</a:t>
            </a:r>
            <a:endParaRPr lang="es-ES" sz="1700"/>
          </a:p>
        </p:txBody>
      </p:sp>
    </p:spTree>
    <p:extLst>
      <p:ext uri="{BB962C8B-B14F-4D97-AF65-F5344CB8AC3E}">
        <p14:creationId xmlns:p14="http://schemas.microsoft.com/office/powerpoint/2010/main" val="309203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ES" sz="3500"/>
              <a:t>Autoritarismo Burocrático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s-ES" sz="1400"/>
              <a:t>Un desarrollo de:</a:t>
            </a:r>
          </a:p>
          <a:p>
            <a:endParaRPr lang="es-ES" sz="1400"/>
          </a:p>
          <a:p>
            <a:r>
              <a:rPr lang="es-ES" sz="1400"/>
              <a:t>Los límites de la ISI para alcanzar nuevos niveles de industrialización y crisis económicas</a:t>
            </a:r>
          </a:p>
          <a:p>
            <a:endParaRPr lang="es-ES" sz="1400"/>
          </a:p>
          <a:p>
            <a:r>
              <a:rPr lang="es-ES" sz="1400"/>
              <a:t>Desarrollo de la burocracia y su captura por partidos políticos o movimientos populistas</a:t>
            </a:r>
          </a:p>
          <a:p>
            <a:endParaRPr lang="es-ES" sz="1400"/>
          </a:p>
          <a:p>
            <a:r>
              <a:rPr lang="es-ES" sz="1400"/>
              <a:t>Necesidad de mayor eficiencia en la gestión pública de sectores clave</a:t>
            </a:r>
          </a:p>
          <a:p>
            <a:endParaRPr lang="es-ES" sz="1400"/>
          </a:p>
          <a:p>
            <a:r>
              <a:rPr lang="es-ES" sz="1400"/>
              <a:t>Creciente participación de sectores populares en la política (sindicatos)</a:t>
            </a:r>
          </a:p>
        </p:txBody>
      </p:sp>
      <p:pic>
        <p:nvPicPr>
          <p:cNvPr id="5" name="Picture 4" descr="Tuberías sobre el mar">
            <a:extLst>
              <a:ext uri="{FF2B5EF4-FFF2-40B4-BE49-F238E27FC236}">
                <a16:creationId xmlns:a16="http://schemas.microsoft.com/office/drawing/2014/main" id="{29A9EE08-0973-4AC0-6E97-D5F30FCA0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3" r="31855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874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" y="1196752"/>
            <a:ext cx="9155524" cy="50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9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ES" sz="3500"/>
              <a:t>Autoritarismo Burocrático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s-ES" sz="1700"/>
              <a:t>Combinación de:</a:t>
            </a:r>
          </a:p>
          <a:p>
            <a:endParaRPr lang="es-ES" sz="1700"/>
          </a:p>
          <a:p>
            <a:pPr lvl="1"/>
            <a:r>
              <a:rPr lang="es-ES" sz="1700"/>
              <a:t>Altos niveles de modernización económica</a:t>
            </a:r>
          </a:p>
          <a:p>
            <a:pPr lvl="1"/>
            <a:endParaRPr lang="es-ES" sz="1700"/>
          </a:p>
          <a:p>
            <a:pPr lvl="1"/>
            <a:r>
              <a:rPr lang="es-ES" sz="1700"/>
              <a:t>Ausencia de democracia política</a:t>
            </a:r>
          </a:p>
          <a:p>
            <a:pPr lvl="1"/>
            <a:endParaRPr lang="es-ES" sz="1700"/>
          </a:p>
          <a:p>
            <a:pPr lvl="1"/>
            <a:r>
              <a:rPr lang="es-ES" sz="1700"/>
              <a:t>Existencia de un sistema de exclusión de los movimientos sociales</a:t>
            </a:r>
          </a:p>
          <a:p>
            <a:pPr lvl="1">
              <a:buNone/>
            </a:pPr>
            <a:endParaRPr lang="es-ES" sz="1700"/>
          </a:p>
        </p:txBody>
      </p:sp>
      <p:pic>
        <p:nvPicPr>
          <p:cNvPr id="5" name="Picture 4" descr="Un gráfico digital del mercado de la bolsa">
            <a:extLst>
              <a:ext uri="{FF2B5EF4-FFF2-40B4-BE49-F238E27FC236}">
                <a16:creationId xmlns:a16="http://schemas.microsoft.com/office/drawing/2014/main" id="{5FB788FD-8267-C27E-C974-40757FA2C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34" r="15061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85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Autoritarismo Burocrático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lvl="1">
              <a:buNone/>
            </a:pPr>
            <a:r>
              <a:rPr lang="es-ES" sz="1700"/>
              <a:t>Características: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Exclusión de los obreros incorporados durante las fases populistas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Empleo de tecnócratas como base del gobierno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Neutralización de las estructura corporativistas anteriores</a:t>
            </a:r>
          </a:p>
        </p:txBody>
      </p:sp>
      <p:pic>
        <p:nvPicPr>
          <p:cNvPr id="5" name="Picture 4" descr="Jaque mate en una partida de ajedrez">
            <a:extLst>
              <a:ext uri="{FF2B5EF4-FFF2-40B4-BE49-F238E27FC236}">
                <a16:creationId xmlns:a16="http://schemas.microsoft.com/office/drawing/2014/main" id="{6B2FBEAE-C2D4-781B-F55D-97ABB162E2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6" r="25979" b="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Autoritarismo Burocrático</a:t>
            </a:r>
          </a:p>
        </p:txBody>
      </p:sp>
      <p:pic>
        <p:nvPicPr>
          <p:cNvPr id="5" name="Picture 4" descr="Humo verde">
            <a:extLst>
              <a:ext uri="{FF2B5EF4-FFF2-40B4-BE49-F238E27FC236}">
                <a16:creationId xmlns:a16="http://schemas.microsoft.com/office/drawing/2014/main" id="{9BC2BF11-6360-BF08-1A47-BEF2D5FAB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0" r="41256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s-ES" sz="1700"/>
              <a:t>Tecnocracia: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Basada en la idea que el gobierno para ser eficiente debe ser blindado contra interferencias de carácter político-partidario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Resultado: </a:t>
            </a:r>
          </a:p>
          <a:p>
            <a:pPr lvl="1">
              <a:buNone/>
            </a:pPr>
            <a:r>
              <a:rPr lang="es-ES" sz="1700"/>
              <a:t>	Exclusión no sólo de los partidos sino de los movimientos sociales como un todo (así como de toda la oposición política)</a:t>
            </a:r>
          </a:p>
        </p:txBody>
      </p:sp>
    </p:spTree>
    <p:extLst>
      <p:ext uri="{BB962C8B-B14F-4D97-AF65-F5344CB8AC3E}">
        <p14:creationId xmlns:p14="http://schemas.microsoft.com/office/powerpoint/2010/main" val="3649642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ES" sz="3500"/>
              <a:t>Autoritarismo Burocrático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lvl="1">
              <a:buNone/>
            </a:pPr>
            <a:r>
              <a:rPr lang="es-ES" sz="1700"/>
              <a:t>Tecnócrata: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Independiente de los partidos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Basado en la eficiencia técnica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Actor necesario para superar las prácticas tradicionales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Formación profesional en el extranjero (EEUU)</a:t>
            </a:r>
          </a:p>
        </p:txBody>
      </p:sp>
      <p:pic>
        <p:nvPicPr>
          <p:cNvPr id="5" name="Picture 4" descr="Un robot que usa una laptop sentado sobre una silla azul">
            <a:extLst>
              <a:ext uri="{FF2B5EF4-FFF2-40B4-BE49-F238E27FC236}">
                <a16:creationId xmlns:a16="http://schemas.microsoft.com/office/drawing/2014/main" id="{8A1C08A4-CA6F-C5CF-7073-12C9CF84C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1" r="6307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294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Autoritarismo burocrático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859" t="28003" r="26009" b="19992"/>
          <a:stretch/>
        </p:blipFill>
        <p:spPr>
          <a:xfrm>
            <a:off x="0" y="1801471"/>
            <a:ext cx="9253924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96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610" t="26003" r="37260" b="17991"/>
          <a:stretch/>
        </p:blipFill>
        <p:spPr>
          <a:xfrm>
            <a:off x="30669" y="365126"/>
            <a:ext cx="9104221" cy="62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5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0"/>
            <a:ext cx="735515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442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986" t="26862" r="35884" b="35134"/>
          <a:stretch/>
        </p:blipFill>
        <p:spPr>
          <a:xfrm>
            <a:off x="24898" y="1196752"/>
            <a:ext cx="901237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0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s-ES" sz="3500"/>
              <a:t>Autoritarismo Burocrático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lvl="1">
              <a:buNone/>
            </a:pPr>
            <a:r>
              <a:rPr lang="es-ES" sz="1700"/>
              <a:t>Métodos: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Desarrollo de la burocracia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Hipertrofia de las agencias ejecutivas y de la burocracia militar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Aislamiento burocrático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r>
              <a:rPr lang="es-ES" sz="1700"/>
              <a:t>Represión de movimientos sociales</a:t>
            </a:r>
          </a:p>
          <a:p>
            <a:pPr lvl="1">
              <a:buNone/>
            </a:pPr>
            <a:endParaRPr lang="es-ES" sz="1700"/>
          </a:p>
          <a:p>
            <a:pPr lvl="1">
              <a:buNone/>
            </a:pPr>
            <a:endParaRPr lang="es-ES" sz="1700"/>
          </a:p>
        </p:txBody>
      </p:sp>
      <p:pic>
        <p:nvPicPr>
          <p:cNvPr id="5" name="Picture 4" descr="Organizadores de diferentes colores">
            <a:extLst>
              <a:ext uri="{FF2B5EF4-FFF2-40B4-BE49-F238E27FC236}">
                <a16:creationId xmlns:a16="http://schemas.microsoft.com/office/drawing/2014/main" id="{FC3C7984-CE09-5DE8-4FBF-96787AF00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5" r="32328" b="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620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Bombilla en fondo amarillo con rayos de luz y cable pintados">
            <a:extLst>
              <a:ext uri="{FF2B5EF4-FFF2-40B4-BE49-F238E27FC236}">
                <a16:creationId xmlns:a16="http://schemas.microsoft.com/office/drawing/2014/main" id="{9F415533-7483-6980-CAF8-B37216203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000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19465" y="-2819458"/>
            <a:ext cx="3512260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500" y="726676"/>
            <a:ext cx="5850495" cy="18260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500">
                <a:solidFill>
                  <a:srgbClr val="FFFFFF"/>
                </a:solidFill>
              </a:rPr>
              <a:t>La crisis del modelo desarrollista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55769" y="1075816"/>
            <a:ext cx="2425271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8FE22-3C2B-14C8-0911-42395B05E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0697" y="5188810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331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Crisis de la deuda en AL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1835696" y="2060848"/>
            <a:ext cx="2016224" cy="1512168"/>
            <a:chOff x="1835696" y="2564904"/>
            <a:chExt cx="2016224" cy="1512168"/>
          </a:xfrm>
        </p:grpSpPr>
        <p:sp>
          <p:nvSpPr>
            <p:cNvPr id="5" name="4 Elipse"/>
            <p:cNvSpPr/>
            <p:nvPr/>
          </p:nvSpPr>
          <p:spPr>
            <a:xfrm>
              <a:off x="1835696" y="2564904"/>
              <a:ext cx="2016224" cy="1512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2267744" y="306896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</a:rPr>
                <a:t>Deuda</a:t>
              </a:r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5868144" y="1988840"/>
            <a:ext cx="2520280" cy="1656184"/>
            <a:chOff x="5868144" y="1988840"/>
            <a:chExt cx="2520280" cy="1656184"/>
          </a:xfrm>
        </p:grpSpPr>
        <p:sp>
          <p:nvSpPr>
            <p:cNvPr id="7" name="6 Elipse"/>
            <p:cNvSpPr/>
            <p:nvPr/>
          </p:nvSpPr>
          <p:spPr>
            <a:xfrm>
              <a:off x="5868144" y="1988840"/>
              <a:ext cx="2520280" cy="16561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6228184" y="2636912"/>
              <a:ext cx="19442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200" b="1" dirty="0">
                  <a:solidFill>
                    <a:schemeClr val="bg1"/>
                  </a:solidFill>
                </a:rPr>
                <a:t>Crecimiento</a:t>
              </a:r>
            </a:p>
          </p:txBody>
        </p:sp>
      </p:grpSp>
      <p:cxnSp>
        <p:nvCxnSpPr>
          <p:cNvPr id="12" name="11 Conector angular"/>
          <p:cNvCxnSpPr>
            <a:stCxn id="5" idx="6"/>
            <a:endCxn id="7" idx="2"/>
          </p:cNvCxnSpPr>
          <p:nvPr/>
        </p:nvCxnSpPr>
        <p:spPr>
          <a:xfrm>
            <a:off x="3851920" y="2816932"/>
            <a:ext cx="201622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13 Grupo"/>
          <p:cNvGrpSpPr/>
          <p:nvPr/>
        </p:nvGrpSpPr>
        <p:grpSpPr>
          <a:xfrm>
            <a:off x="1763688" y="4581128"/>
            <a:ext cx="2016224" cy="1512168"/>
            <a:chOff x="1835696" y="2564904"/>
            <a:chExt cx="2016224" cy="1512168"/>
          </a:xfrm>
        </p:grpSpPr>
        <p:sp>
          <p:nvSpPr>
            <p:cNvPr id="15" name="14 Elipse"/>
            <p:cNvSpPr/>
            <p:nvPr/>
          </p:nvSpPr>
          <p:spPr>
            <a:xfrm>
              <a:off x="1835696" y="2564904"/>
              <a:ext cx="2016224" cy="1512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15 CuadroTexto"/>
            <p:cNvSpPr txBox="1"/>
            <p:nvPr/>
          </p:nvSpPr>
          <p:spPr>
            <a:xfrm>
              <a:off x="2267744" y="3068960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b="1" dirty="0">
                  <a:solidFill>
                    <a:schemeClr val="bg1"/>
                  </a:solidFill>
                </a:rPr>
                <a:t>Deuda</a:t>
              </a:r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5796136" y="4509120"/>
            <a:ext cx="2520280" cy="1656184"/>
            <a:chOff x="5868144" y="1988840"/>
            <a:chExt cx="2520280" cy="1656184"/>
          </a:xfrm>
        </p:grpSpPr>
        <p:sp>
          <p:nvSpPr>
            <p:cNvPr id="18" name="17 Elipse"/>
            <p:cNvSpPr/>
            <p:nvPr/>
          </p:nvSpPr>
          <p:spPr>
            <a:xfrm>
              <a:off x="5868144" y="1988840"/>
              <a:ext cx="2520280" cy="16561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18 CuadroTexto"/>
            <p:cNvSpPr txBox="1"/>
            <p:nvPr/>
          </p:nvSpPr>
          <p:spPr>
            <a:xfrm>
              <a:off x="6660232" y="2636912"/>
              <a:ext cx="12961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200" b="1" dirty="0">
                  <a:solidFill>
                    <a:schemeClr val="bg1"/>
                  </a:solidFill>
                </a:rPr>
                <a:t>Crisis</a:t>
              </a:r>
            </a:p>
          </p:txBody>
        </p:sp>
      </p:grpSp>
      <p:cxnSp>
        <p:nvCxnSpPr>
          <p:cNvPr id="20" name="19 Conector angular"/>
          <p:cNvCxnSpPr>
            <a:stCxn id="15" idx="6"/>
            <a:endCxn id="18" idx="2"/>
          </p:cNvCxnSpPr>
          <p:nvPr/>
        </p:nvCxnSpPr>
        <p:spPr>
          <a:xfrm>
            <a:off x="3779912" y="5337212"/>
            <a:ext cx="201622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 flipV="1">
            <a:off x="1547664" y="4365104"/>
            <a:ext cx="2880320" cy="18722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>
            <a:off x="1691680" y="4293096"/>
            <a:ext cx="2160240" cy="20882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674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Crisis de la deuda en AL</a:t>
            </a:r>
          </a:p>
        </p:txBody>
      </p:sp>
      <p:pic>
        <p:nvPicPr>
          <p:cNvPr id="5" name="Picture 4" descr="Bolsas abiertas de varios tipos de semillas">
            <a:extLst>
              <a:ext uri="{FF2B5EF4-FFF2-40B4-BE49-F238E27FC236}">
                <a16:creationId xmlns:a16="http://schemas.microsoft.com/office/drawing/2014/main" id="{F5A95325-33A1-86F1-B460-B6CBC62AE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7" r="34540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s-ES" sz="1700"/>
              <a:t>Exportación de productos primarios – debilidad frente a choques externos</a:t>
            </a:r>
          </a:p>
          <a:p>
            <a:endParaRPr lang="es-ES" sz="1700"/>
          </a:p>
          <a:p>
            <a:r>
              <a:rPr lang="es-ES" sz="1700"/>
              <a:t>Excepto algunos países – economías poco diversificadas y dependientes de recursos naturales o de la agricultura</a:t>
            </a:r>
          </a:p>
          <a:p>
            <a:endParaRPr lang="es-ES" sz="1700"/>
          </a:p>
          <a:p>
            <a:r>
              <a:rPr lang="es-ES" sz="1700"/>
              <a:t>Deterioro de los términos de intercambio (productos primarios vs industriales) ha empeorado la situación en la década de 1980.</a:t>
            </a:r>
          </a:p>
        </p:txBody>
      </p:sp>
    </p:spTree>
    <p:extLst>
      <p:ext uri="{BB962C8B-B14F-4D97-AF65-F5344CB8AC3E}">
        <p14:creationId xmlns:p14="http://schemas.microsoft.com/office/powerpoint/2010/main" val="367693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Crisis de la deuda en AL</a:t>
            </a:r>
          </a:p>
        </p:txBody>
      </p:sp>
      <p:pic>
        <p:nvPicPr>
          <p:cNvPr id="5" name="Picture 4" descr="Arte de números digitales">
            <a:extLst>
              <a:ext uri="{FF2B5EF4-FFF2-40B4-BE49-F238E27FC236}">
                <a16:creationId xmlns:a16="http://schemas.microsoft.com/office/drawing/2014/main" id="{C09E3BB7-827A-5D8F-E36F-9C128B0ED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3" r="43184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endParaRPr lang="es-ES" sz="1700"/>
          </a:p>
          <a:p>
            <a:r>
              <a:rPr lang="es-ES" sz="1700"/>
              <a:t>Situación política bastante frágil de los países de la región</a:t>
            </a:r>
          </a:p>
          <a:p>
            <a:endParaRPr lang="es-ES" sz="1700"/>
          </a:p>
          <a:p>
            <a:r>
              <a:rPr lang="es-ES" sz="1700"/>
              <a:t>Dependencia de las ayudas del FMI y del Banco Mundial</a:t>
            </a:r>
          </a:p>
          <a:p>
            <a:endParaRPr lang="es-ES" sz="1700"/>
          </a:p>
          <a:p>
            <a:r>
              <a:rPr lang="es-ES" sz="1700"/>
              <a:t>Mecanismo: ayuda a cambio de ajustes estructurales en la economía</a:t>
            </a:r>
          </a:p>
        </p:txBody>
      </p:sp>
    </p:spTree>
    <p:extLst>
      <p:ext uri="{BB962C8B-B14F-4D97-AF65-F5344CB8AC3E}">
        <p14:creationId xmlns:p14="http://schemas.microsoft.com/office/powerpoint/2010/main" val="161755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8610" y="987552"/>
            <a:ext cx="3364395" cy="1088136"/>
          </a:xfrm>
        </p:spPr>
        <p:txBody>
          <a:bodyPr anchor="b">
            <a:normAutofit/>
          </a:bodyPr>
          <a:lstStyle/>
          <a:p>
            <a:r>
              <a:rPr lang="es-ES" sz="3000"/>
              <a:t>Crisis de la deuda en 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8609" y="2688336"/>
            <a:ext cx="3374136" cy="3584448"/>
          </a:xfrm>
        </p:spPr>
        <p:txBody>
          <a:bodyPr anchor="t">
            <a:normAutofit/>
          </a:bodyPr>
          <a:lstStyle/>
          <a:p>
            <a:r>
              <a:rPr lang="es-ES" sz="1600"/>
              <a:t>Altos niveles de déficit público</a:t>
            </a:r>
          </a:p>
          <a:p>
            <a:endParaRPr lang="es-ES" sz="1600"/>
          </a:p>
          <a:p>
            <a:r>
              <a:rPr lang="es-ES" sz="1600"/>
              <a:t>Inflación alta</a:t>
            </a:r>
          </a:p>
          <a:p>
            <a:endParaRPr lang="es-ES" sz="1600"/>
          </a:p>
          <a:p>
            <a:r>
              <a:rPr lang="es-ES" sz="1600"/>
              <a:t>Balanza comercial negativa</a:t>
            </a:r>
          </a:p>
          <a:p>
            <a:endParaRPr lang="es-ES" sz="1600"/>
          </a:p>
          <a:p>
            <a:r>
              <a:rPr lang="es-ES" sz="1600"/>
              <a:t>Recortes de importaciones ha provocado una reducción drástica en los ingresos de los estados más dependientes del comercio exterior</a:t>
            </a:r>
          </a:p>
        </p:txBody>
      </p:sp>
      <p:pic>
        <p:nvPicPr>
          <p:cNvPr id="5" name="Picture 4" descr="Edificio de oficinas cubierto por gráficas del mercado bursátil">
            <a:extLst>
              <a:ext uri="{FF2B5EF4-FFF2-40B4-BE49-F238E27FC236}">
                <a16:creationId xmlns:a16="http://schemas.microsoft.com/office/drawing/2014/main" id="{A3DE9393-423E-5886-BE7E-101E9B0BD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85" r="4351"/>
          <a:stretch/>
        </p:blipFill>
        <p:spPr>
          <a:xfrm>
            <a:off x="3981039" y="10"/>
            <a:ext cx="5162961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8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Crisis de la deuda en 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600"/>
              <a:t>Recortes en el gasto afectaron:</a:t>
            </a:r>
          </a:p>
          <a:p>
            <a:endParaRPr lang="es-ES" sz="1600"/>
          </a:p>
          <a:p>
            <a:pPr lvl="1"/>
            <a:r>
              <a:rPr lang="es-ES" sz="1600"/>
              <a:t>Políticas sociales (educación, sanidad y pensiones)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Inversión pública (infra-estructuras)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Sueldo de los funcionarios públicos</a:t>
            </a:r>
          </a:p>
          <a:p>
            <a:pPr lvl="1"/>
            <a:endParaRPr lang="es-ES" sz="1600"/>
          </a:p>
          <a:p>
            <a:r>
              <a:rPr lang="es-ES" sz="1600"/>
              <a:t>Gasto siguió elevado – por el pago de los intereses de la deuda externa</a:t>
            </a:r>
          </a:p>
        </p:txBody>
      </p:sp>
      <p:pic>
        <p:nvPicPr>
          <p:cNvPr id="5" name="Picture 4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8D830F13-EFB0-D614-6F91-397E3AA11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5" r="27782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4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Crisis de la deuda en 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600"/>
              <a:t>Fracaso de las propuestas ortodoxas del FMI</a:t>
            </a:r>
          </a:p>
          <a:p>
            <a:endParaRPr lang="es-ES" sz="1600"/>
          </a:p>
          <a:p>
            <a:r>
              <a:rPr lang="es-ES" sz="1600"/>
              <a:t>Adopción de los “planes” de estabilización de carácter heterodoxo:</a:t>
            </a:r>
          </a:p>
          <a:p>
            <a:pPr lvl="1"/>
            <a:r>
              <a:rPr lang="es-ES" sz="1600"/>
              <a:t>Congelación de precios</a:t>
            </a:r>
          </a:p>
          <a:p>
            <a:pPr lvl="1"/>
            <a:r>
              <a:rPr lang="es-ES" sz="1600"/>
              <a:t>Corralito</a:t>
            </a:r>
          </a:p>
          <a:p>
            <a:endParaRPr lang="es-ES" sz="1600"/>
          </a:p>
          <a:p>
            <a:r>
              <a:rPr lang="es-ES" sz="1600"/>
              <a:t>Fracaso de los planes y mayor hundimiento de las economías en algunos de los países y éxito en otros</a:t>
            </a:r>
          </a:p>
          <a:p>
            <a:pPr lvl="1"/>
            <a:r>
              <a:rPr lang="es-ES" sz="1600"/>
              <a:t>Diferencia: disciplina fiscal en unos y no en otros</a:t>
            </a:r>
          </a:p>
        </p:txBody>
      </p:sp>
      <p:pic>
        <p:nvPicPr>
          <p:cNvPr id="5" name="Picture 4" descr="Números de la bolsa de valores">
            <a:extLst>
              <a:ext uri="{FF2B5EF4-FFF2-40B4-BE49-F238E27FC236}">
                <a16:creationId xmlns:a16="http://schemas.microsoft.com/office/drawing/2014/main" id="{CD8E90A7-4EF3-E73C-D474-1C807C966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6" r="26984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95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scritorio con elementos de productividad">
            <a:extLst>
              <a:ext uri="{FF2B5EF4-FFF2-40B4-BE49-F238E27FC236}">
                <a16:creationId xmlns:a16="http://schemas.microsoft.com/office/drawing/2014/main" id="{84364889-8AAD-F994-9336-D380BDA80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00" r="20150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s-ES" sz="3500"/>
              <a:t>Crisis de la deuda en 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s-ES" sz="1300"/>
              <a:t>Resultados de la crisis:</a:t>
            </a:r>
          </a:p>
          <a:p>
            <a:endParaRPr lang="es-ES" sz="1300"/>
          </a:p>
          <a:p>
            <a:pPr lvl="1"/>
            <a:r>
              <a:rPr lang="es-ES" sz="1300"/>
              <a:t>Incapacidad de los gobiernos de seguir una estrategia de desarrollo controlado por el Estado y financiado por préstamos internacionales</a:t>
            </a:r>
          </a:p>
          <a:p>
            <a:pPr lvl="1"/>
            <a:endParaRPr lang="es-ES" sz="1300"/>
          </a:p>
          <a:p>
            <a:pPr lvl="1"/>
            <a:r>
              <a:rPr lang="es-ES" sz="1300"/>
              <a:t>Pérdida de apoyo político a los proyectos nacional-desarrollistas</a:t>
            </a:r>
          </a:p>
          <a:p>
            <a:pPr lvl="1"/>
            <a:endParaRPr lang="es-ES" sz="1300"/>
          </a:p>
          <a:p>
            <a:pPr lvl="1"/>
            <a:r>
              <a:rPr lang="es-ES" sz="1300"/>
              <a:t>Necesidad de abertura comercial y liberalización económica</a:t>
            </a:r>
          </a:p>
          <a:p>
            <a:pPr lvl="1"/>
            <a:endParaRPr lang="es-ES" sz="1300"/>
          </a:p>
          <a:p>
            <a:pPr lvl="1"/>
            <a:r>
              <a:rPr lang="es-ES" sz="1300"/>
              <a:t>Necesidad de reformas en la gestión de los gastos públicos</a:t>
            </a:r>
          </a:p>
        </p:txBody>
      </p:sp>
    </p:spTree>
    <p:extLst>
      <p:ext uri="{BB962C8B-B14F-4D97-AF65-F5344CB8AC3E}">
        <p14:creationId xmlns:p14="http://schemas.microsoft.com/office/powerpoint/2010/main" val="252802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Economía a principios del siglo XX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1844824"/>
            <a:ext cx="4176464" cy="4800600"/>
          </a:xfrm>
        </p:spPr>
        <p:txBody>
          <a:bodyPr>
            <a:normAutofit/>
          </a:bodyPr>
          <a:lstStyle/>
          <a:p>
            <a:r>
              <a:rPr lang="es-ES" dirty="0"/>
              <a:t>Dependencia de mercados exteriores:</a:t>
            </a:r>
          </a:p>
          <a:p>
            <a:pPr lvl="1"/>
            <a:r>
              <a:rPr lang="es-ES" dirty="0"/>
              <a:t>Para mantener la economía activa</a:t>
            </a:r>
          </a:p>
          <a:p>
            <a:pPr lvl="1"/>
            <a:r>
              <a:rPr lang="es-ES" dirty="0"/>
              <a:t>Para financiar a los estados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Impactos negativos para el desarrollo de la industria por las tasas de cambio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32" y="2924944"/>
            <a:ext cx="5112568" cy="21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821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8610" y="991443"/>
            <a:ext cx="3377143" cy="1087819"/>
          </a:xfrm>
        </p:spPr>
        <p:txBody>
          <a:bodyPr anchor="b">
            <a:normAutofit/>
          </a:bodyPr>
          <a:lstStyle/>
          <a:p>
            <a:r>
              <a:rPr lang="es-ES" sz="3000"/>
              <a:t>Crisis de la deuda en 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8610" y="2684095"/>
            <a:ext cx="3377143" cy="3492868"/>
          </a:xfrm>
        </p:spPr>
        <p:txBody>
          <a:bodyPr>
            <a:normAutofit/>
          </a:bodyPr>
          <a:lstStyle/>
          <a:p>
            <a:r>
              <a:rPr lang="es-ES" sz="1600"/>
              <a:t>Resultados de la crisis: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Adopción de las reformas neoliberales de modo acrítico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Privatización de empresas con valor inferior a su valor de mercado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Privatización de empresas que se convirtieron en monopolios privados, sin intentar aumentar la competencia.</a:t>
            </a:r>
          </a:p>
        </p:txBody>
      </p:sp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73A05B18-D789-336C-A17E-25AC8A152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7" r="32372"/>
          <a:stretch/>
        </p:blipFill>
        <p:spPr>
          <a:xfrm>
            <a:off x="4039362" y="-2"/>
            <a:ext cx="510463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9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anchor="t">
            <a:normAutofit/>
          </a:bodyPr>
          <a:lstStyle/>
          <a:p>
            <a:r>
              <a:rPr lang="es-ES" sz="2800"/>
              <a:t>La crisis del estado desarrollista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500" y="2551176"/>
            <a:ext cx="3064248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100" b="1"/>
              <a:t>Síntesis</a:t>
            </a:r>
          </a:p>
          <a:p>
            <a:endParaRPr lang="es-ES" sz="1100"/>
          </a:p>
          <a:p>
            <a:r>
              <a:rPr lang="es-ES" sz="1100"/>
              <a:t>Causantes– colapso de las fuentes internacionales de financiación. Imposibilidad de crecimiento por medio de deuda </a:t>
            </a:r>
          </a:p>
          <a:p>
            <a:endParaRPr lang="es-ES" sz="1100"/>
          </a:p>
          <a:p>
            <a:r>
              <a:rPr lang="es-ES" sz="1100"/>
              <a:t>Sin embargo, el grado en que se han dado reformas dependió del momento y de la existencia o no de fuertes instituciones o grupos en la élite en favor de un estado con fuerte intervención en la economía (Chile vs Brasil).</a:t>
            </a:r>
          </a:p>
          <a:p>
            <a:endParaRPr lang="es-ES" sz="1100"/>
          </a:p>
          <a:p>
            <a:r>
              <a:rPr lang="es-ES" sz="1100"/>
              <a:t>La crisis del modelo de crecimiento ha dado lugar a la interpretación que el mismo modelo había fracasado y había la necesidad de reformas profundas en la actuación del estado</a:t>
            </a:r>
          </a:p>
          <a:p>
            <a:endParaRPr lang="es-ES" sz="110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DAF7D02A-F62D-903B-2ED5-950058E9D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76" r="47086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482600"/>
            <a:ext cx="8892480" cy="618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971600" y="1484784"/>
            <a:ext cx="2448272" cy="32403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tângulo 7"/>
          <p:cNvSpPr/>
          <p:nvPr/>
        </p:nvSpPr>
        <p:spPr>
          <a:xfrm>
            <a:off x="7308304" y="1492920"/>
            <a:ext cx="1656184" cy="32403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720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0"/>
            <a:ext cx="6134803" cy="688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8100392" y="5733256"/>
            <a:ext cx="936104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192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s-ES" sz="3500"/>
              <a:t>La crisis de 1929 y </a:t>
            </a:r>
            <a:br>
              <a:rPr lang="es-ES" sz="3500"/>
            </a:br>
            <a:r>
              <a:rPr lang="es-ES" sz="3500"/>
              <a:t>el nuevo modelo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s-ES" sz="1600"/>
              <a:t>Crisis de 1929</a:t>
            </a:r>
          </a:p>
          <a:p>
            <a:r>
              <a:rPr lang="es-ES" sz="1600"/>
              <a:t>Otros factores: la Segunda Guerra Mundial</a:t>
            </a:r>
          </a:p>
          <a:p>
            <a:r>
              <a:rPr lang="es-ES" sz="1600"/>
              <a:t>Consecuencias más directas:</a:t>
            </a:r>
          </a:p>
          <a:p>
            <a:endParaRPr lang="es-ES" sz="1600"/>
          </a:p>
          <a:p>
            <a:pPr lvl="1"/>
            <a:r>
              <a:rPr lang="es-ES" sz="1600"/>
              <a:t>Necesidad de sustitución de importaciones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Necesidad de diversificación económica</a:t>
            </a:r>
          </a:p>
          <a:p>
            <a:pPr lvl="1"/>
            <a:endParaRPr lang="es-ES" sz="1600"/>
          </a:p>
          <a:p>
            <a:pPr lvl="1"/>
            <a:r>
              <a:rPr lang="es-ES" sz="1600"/>
              <a:t>Necesidad de formación de un mercado interno</a:t>
            </a:r>
          </a:p>
        </p:txBody>
      </p:sp>
      <p:pic>
        <p:nvPicPr>
          <p:cNvPr id="5" name="Picture 4" descr="Pilas de barriles">
            <a:extLst>
              <a:ext uri="{FF2B5EF4-FFF2-40B4-BE49-F238E27FC236}">
                <a16:creationId xmlns:a16="http://schemas.microsoft.com/office/drawing/2014/main" id="{C784D9AC-1DEB-0988-F2D6-F4707FA90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4" r="23976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87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4335</TotalTime>
  <Words>1618</Words>
  <Application>Microsoft Macintosh PowerPoint</Application>
  <PresentationFormat>Presentación en pantalla (4:3)</PresentationFormat>
  <Paragraphs>304</Paragraphs>
  <Slides>61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Tema de Office</vt:lpstr>
      <vt:lpstr>Desarrollo y América Latina</vt:lpstr>
      <vt:lpstr>¿Por qué modernizar la economía?</vt:lpstr>
      <vt:lpstr>La modernización del estado</vt:lpstr>
      <vt:lpstr>Presentación de PowerPoint</vt:lpstr>
      <vt:lpstr>Presentación de PowerPoint</vt:lpstr>
      <vt:lpstr>Economía a principios del siglo XX</vt:lpstr>
      <vt:lpstr>Presentación de PowerPoint</vt:lpstr>
      <vt:lpstr>Presentación de PowerPoint</vt:lpstr>
      <vt:lpstr>La crisis de 1929 y  el nuevo modelo</vt:lpstr>
      <vt:lpstr>Transición al nuevo modelo</vt:lpstr>
      <vt:lpstr>La Industrialización por Sustitución de Importaciones</vt:lpstr>
      <vt:lpstr>La ISI</vt:lpstr>
      <vt:lpstr>La ISI – conquistas y límites</vt:lpstr>
      <vt:lpstr>La ISI – conquistas y límites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Demografía y Urbanización</vt:lpstr>
      <vt:lpstr>Demografía y Urbanización</vt:lpstr>
      <vt:lpstr>Los cambios demográficos</vt:lpstr>
      <vt:lpstr>Los cambios demográficos</vt:lpstr>
      <vt:lpstr>Presentación de PowerPoint</vt:lpstr>
      <vt:lpstr>Presentación de PowerPoint</vt:lpstr>
      <vt:lpstr>Los cambios demográficos</vt:lpstr>
      <vt:lpstr>La urbanización latinoamericana</vt:lpstr>
      <vt:lpstr>La urbanización latinoamericana</vt:lpstr>
      <vt:lpstr>Presentación de PowerPoint</vt:lpstr>
      <vt:lpstr>Presentación de PowerPoint</vt:lpstr>
      <vt:lpstr>Presentación de PowerPoint</vt:lpstr>
      <vt:lpstr>Corporativismo como método de  inclusión de las masas en el proceso político</vt:lpstr>
      <vt:lpstr>Corporativismo</vt:lpstr>
      <vt:lpstr>Corporativismo</vt:lpstr>
      <vt:lpstr>Corporativismo</vt:lpstr>
      <vt:lpstr>Corporativismo</vt:lpstr>
      <vt:lpstr>Autoritarismo Burocrático</vt:lpstr>
      <vt:lpstr>Dictaduras militares en América Latina</vt:lpstr>
      <vt:lpstr>Autoritarismo Burocrático</vt:lpstr>
      <vt:lpstr>Presentación de PowerPoint</vt:lpstr>
      <vt:lpstr>Autoritarismo Burocrático</vt:lpstr>
      <vt:lpstr>Autoritarismo Burocrático</vt:lpstr>
      <vt:lpstr>Autoritarismo Burocrático</vt:lpstr>
      <vt:lpstr>Autoritarismo Burocrático</vt:lpstr>
      <vt:lpstr>Autoritarismo burocrático</vt:lpstr>
      <vt:lpstr>Presentación de PowerPoint</vt:lpstr>
      <vt:lpstr>Presentación de PowerPoint</vt:lpstr>
      <vt:lpstr>Autoritarismo Burocrático</vt:lpstr>
      <vt:lpstr>La crisis del modelo desarrollista</vt:lpstr>
      <vt:lpstr>Crisis de la deuda en AL</vt:lpstr>
      <vt:lpstr>Crisis de la deuda en AL</vt:lpstr>
      <vt:lpstr>Crisis de la deuda en AL</vt:lpstr>
      <vt:lpstr>Crisis de la deuda en AL</vt:lpstr>
      <vt:lpstr>Crisis de la deuda en AL</vt:lpstr>
      <vt:lpstr>Crisis de la deuda en AL</vt:lpstr>
      <vt:lpstr>Crisis de la deuda en AL</vt:lpstr>
      <vt:lpstr>Crisis de la deuda en AL</vt:lpstr>
      <vt:lpstr>La crisis del estado desarrollista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 503- Reforma del Estado y Burocracia Pública</dc:title>
  <dc:creator>Rodrigo</dc:creator>
  <cp:lastModifiedBy>Rodrigo Rodrigues</cp:lastModifiedBy>
  <cp:revision>122</cp:revision>
  <dcterms:created xsi:type="dcterms:W3CDTF">2011-12-11T10:32:28Z</dcterms:created>
  <dcterms:modified xsi:type="dcterms:W3CDTF">2023-10-15T14:08:36Z</dcterms:modified>
</cp:coreProperties>
</file>